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E9_A75EE347.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881" r:id="rId5"/>
    <p:sldMasterId id="2147483909" r:id="rId6"/>
  </p:sldMasterIdLst>
  <p:notesMasterIdLst>
    <p:notesMasterId r:id="rId23"/>
  </p:notesMasterIdLst>
  <p:sldIdLst>
    <p:sldId id="291" r:id="rId7"/>
    <p:sldId id="746" r:id="rId8"/>
    <p:sldId id="763" r:id="rId9"/>
    <p:sldId id="272" r:id="rId10"/>
    <p:sldId id="761" r:id="rId11"/>
    <p:sldId id="294" r:id="rId12"/>
    <p:sldId id="476" r:id="rId13"/>
    <p:sldId id="748" r:id="rId14"/>
    <p:sldId id="760" r:id="rId15"/>
    <p:sldId id="450" r:id="rId16"/>
    <p:sldId id="489" r:id="rId17"/>
    <p:sldId id="605" r:id="rId18"/>
    <p:sldId id="559" r:id="rId19"/>
    <p:sldId id="560" r:id="rId20"/>
    <p:sldId id="742" r:id="rId21"/>
    <p:sldId id="340"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ción" id="{C7983605-8A59-4C6B-876B-3DD65D343ED8}">
          <p14:sldIdLst>
            <p14:sldId id="291"/>
            <p14:sldId id="746"/>
            <p14:sldId id="763"/>
            <p14:sldId id="272"/>
          </p14:sldIdLst>
        </p14:section>
        <p14:section name="PEAAS" id="{2F286F9C-ED73-44E9-A8C2-450CC8E0B63C}">
          <p14:sldIdLst>
            <p14:sldId id="761"/>
            <p14:sldId id="294"/>
            <p14:sldId id="476"/>
            <p14:sldId id="748"/>
            <p14:sldId id="760"/>
          </p14:sldIdLst>
        </p14:section>
        <p14:section name="Salvaguardia infancia" id="{FB529560-D5CD-414E-8FE3-81D6BB3FCDFD}">
          <p14:sldIdLst>
            <p14:sldId id="450"/>
            <p14:sldId id="489"/>
            <p14:sldId id="605"/>
            <p14:sldId id="559"/>
            <p14:sldId id="560"/>
            <p14:sldId id="742"/>
            <p14:sldId id="340"/>
          </p14:sldIdLst>
        </p14:section>
        <p14:section name="Casos PEAAS" id="{3781CD3B-4535-4A48-B337-3676599510AB}">
          <p14:sldIdLst/>
        </p14:section>
        <p14:section name="Casos CSG" id="{FFAE10C7-2182-4C07-9938-5C87508831E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0DCA05-3FC0-58E2-580F-BE8EE3E5552F}" name="Sara Arango Morales" initials="" userId="S::sara.arango@nrc.no::f2f3b6eb-0b2c-42a3-aecb-4962f52db227" providerId="AD"/>
  <p188:author id="{6746D141-C4AE-53E0-1D5B-70BAD48283EE}" name="Elsa Romera Moreno" initials="EM" userId="S::elsa.romera@nrc.no::03b73ad4-eb85-4d9c-8235-8fc583807807" providerId="AD"/>
  <p188:author id="{63E3CBA4-E1F5-3826-743A-765042D9615B}" name="Catalina Galvis Joly" initials="CGJ" userId="S::catalina.galvisjoly@nrc.no::698bb79a-78dd-4d87-9fcf-6516b8ad2240" providerId="AD"/>
  <p188:author id="{78CA83E6-D2B3-55B4-CFB8-1148082CFFC3}" name="Christine Ash-Buechner" initials="CA" userId="S::christine.ashbuechner@nrc.no::e86c25f2-2e75-47f5-91e1-37564dc9121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36" autoAdjust="0"/>
    <p:restoredTop sz="93792" autoAdjust="0"/>
  </p:normalViewPr>
  <p:slideViewPr>
    <p:cSldViewPr snapToGrid="0">
      <p:cViewPr varScale="1">
        <p:scale>
          <a:sx n="63" d="100"/>
          <a:sy n="63" d="100"/>
        </p:scale>
        <p:origin x="856"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ableStyles" Target="tableStyles.xml"/></Relationships>
</file>

<file path=ppt/comments/modernComment_1E9_A75EE347.xml><?xml version="1.0" encoding="utf-8"?>
<p188:cmLst xmlns:a="http://schemas.openxmlformats.org/drawingml/2006/main" xmlns:r="http://schemas.openxmlformats.org/officeDocument/2006/relationships" xmlns:p188="http://schemas.microsoft.com/office/powerpoint/2018/8/main">
  <p188:cm id="{71922EB2-D1A0-4A58-A83C-B30D2EC8302A}" authorId="{63E3CBA4-E1F5-3826-743A-765042D9615B}" created="2024-04-16T15:09:40.764">
    <ac:txMkLst xmlns:ac="http://schemas.microsoft.com/office/drawing/2013/main/command">
      <pc:docMk xmlns:pc="http://schemas.microsoft.com/office/powerpoint/2013/main/command"/>
      <pc:sldMk xmlns:pc="http://schemas.microsoft.com/office/powerpoint/2013/main/command" cId="2808013639" sldId="489"/>
      <ac:spMk id="5" creationId="{3CC6BFCD-4205-456D-84F3-9F209F5AAF9F}"/>
      <ac:txMk cp="110" len="190">
        <ac:context len="405" hash="902115645"/>
      </ac:txMk>
    </ac:txMkLst>
    <p188:pos x="7528965" y="1387109"/>
    <p188:txBody>
      <a:bodyPr/>
      <a:lstStyle/>
      <a:p>
        <a:r>
          <a:rPr lang="es-CO"/>
          <a:t>Incluir ejemplos ajustados al contexto</a:t>
        </a:r>
      </a:p>
    </p188:txBody>
  </p188:cm>
</p188:cmLst>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BD2EB7-57BE-44CA-9210-3F0A7CF16997}"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n-US"/>
        </a:p>
      </dgm:t>
    </dgm:pt>
    <dgm:pt modelId="{5A179862-A564-4375-96FA-4F6A1EDF8932}">
      <dgm:prSet phldrT="[Text]" custT="1"/>
      <dgm:spPr/>
      <dgm:t>
        <a:bodyPr/>
        <a:lstStyle/>
        <a:p>
          <a:r>
            <a:rPr lang="es-ES" sz="2600" dirty="0">
              <a:ea typeface="+mn-lt"/>
              <a:cs typeface="+mn-lt"/>
            </a:rPr>
            <a:t>Todos conocemos y respondemos correctamente a los problemas y preocupaciones relacionados con el abuso infantil cuando se producen</a:t>
          </a:r>
          <a:r>
            <a:rPr lang="is-IS" sz="2600" dirty="0">
              <a:ea typeface="+mn-lt"/>
              <a:cs typeface="+mn-lt"/>
            </a:rPr>
            <a:t>;</a:t>
          </a:r>
          <a:endParaRPr lang="en-US" sz="2600" dirty="0"/>
        </a:p>
      </dgm:t>
    </dgm:pt>
    <dgm:pt modelId="{7056C242-1B7A-483A-9CFF-75AF98DE0FF9}" type="parTrans" cxnId="{3AA3E149-8ACB-4B1C-91E8-BEDD4CC85B80}">
      <dgm:prSet/>
      <dgm:spPr/>
      <dgm:t>
        <a:bodyPr/>
        <a:lstStyle/>
        <a:p>
          <a:endParaRPr lang="en-US" sz="2600"/>
        </a:p>
      </dgm:t>
    </dgm:pt>
    <dgm:pt modelId="{48D10BBC-157C-4FAD-B580-73B925213487}" type="sibTrans" cxnId="{3AA3E149-8ACB-4B1C-91E8-BEDD4CC85B80}">
      <dgm:prSet/>
      <dgm:spPr/>
      <dgm:t>
        <a:bodyPr/>
        <a:lstStyle/>
        <a:p>
          <a:endParaRPr lang="en-US" sz="2600"/>
        </a:p>
      </dgm:t>
    </dgm:pt>
    <dgm:pt modelId="{ED5A2355-C8B4-4F90-8BFD-EFE9B81CD98D}">
      <dgm:prSet phldrT="[Text]" custT="1"/>
      <dgm:spPr/>
      <dgm:t>
        <a:bodyPr/>
        <a:lstStyle/>
        <a:p>
          <a:r>
            <a:rPr lang="es-ES" sz="2600" dirty="0">
              <a:ea typeface="+mn-lt"/>
              <a:cs typeface="+mn-lt"/>
            </a:rPr>
            <a:t>Todos nos comportamos de forma respetuosa y segura con los niños, niñas y adolescentes;</a:t>
          </a:r>
          <a:endParaRPr lang="en-US" sz="2600" dirty="0"/>
        </a:p>
      </dgm:t>
    </dgm:pt>
    <dgm:pt modelId="{F322CA8A-DBE0-4E6F-8D71-CE0811FC88A4}" type="parTrans" cxnId="{F449F03A-88A3-4E8B-BF0B-732C002B4C1A}">
      <dgm:prSet/>
      <dgm:spPr/>
      <dgm:t>
        <a:bodyPr/>
        <a:lstStyle/>
        <a:p>
          <a:endParaRPr lang="en-US" sz="2600"/>
        </a:p>
      </dgm:t>
    </dgm:pt>
    <dgm:pt modelId="{E711F468-7FDC-45D7-BA58-7517FB62A2B8}" type="sibTrans" cxnId="{F449F03A-88A3-4E8B-BF0B-732C002B4C1A}">
      <dgm:prSet/>
      <dgm:spPr/>
      <dgm:t>
        <a:bodyPr/>
        <a:lstStyle/>
        <a:p>
          <a:endParaRPr lang="en-US" sz="2600"/>
        </a:p>
      </dgm:t>
    </dgm:pt>
    <dgm:pt modelId="{16088896-C63B-462A-85E2-822FCED8E79C}">
      <dgm:prSet phldrT="[Text]" custT="1"/>
      <dgm:spPr/>
      <dgm:t>
        <a:bodyPr/>
        <a:lstStyle/>
        <a:p>
          <a:r>
            <a:rPr lang="es-ES" sz="2600" dirty="0">
              <a:ea typeface="+mn-lt"/>
              <a:cs typeface="+mn-lt"/>
            </a:rPr>
            <a:t>Creamos un entorno y unos servicios seguros para los niños, niñas y adolescentes.</a:t>
          </a:r>
          <a:endParaRPr lang="en-US" sz="2600" dirty="0"/>
        </a:p>
      </dgm:t>
    </dgm:pt>
    <dgm:pt modelId="{AD6567D4-24A7-4870-B86E-F24867E81C01}" type="parTrans" cxnId="{B6951831-2361-49A1-BACA-6D2B5FC25E3B}">
      <dgm:prSet/>
      <dgm:spPr/>
      <dgm:t>
        <a:bodyPr/>
        <a:lstStyle/>
        <a:p>
          <a:endParaRPr lang="en-US" sz="2600"/>
        </a:p>
      </dgm:t>
    </dgm:pt>
    <dgm:pt modelId="{3757B48D-42B8-4A06-9138-F41948A782A0}" type="sibTrans" cxnId="{B6951831-2361-49A1-BACA-6D2B5FC25E3B}">
      <dgm:prSet/>
      <dgm:spPr/>
      <dgm:t>
        <a:bodyPr/>
        <a:lstStyle/>
        <a:p>
          <a:endParaRPr lang="en-US" sz="2600"/>
        </a:p>
      </dgm:t>
    </dgm:pt>
    <dgm:pt modelId="{6981350B-C087-4707-A5A0-5C2E707A0D83}" type="pres">
      <dgm:prSet presAssocID="{60BD2EB7-57BE-44CA-9210-3F0A7CF16997}" presName="diagram" presStyleCnt="0">
        <dgm:presLayoutVars>
          <dgm:dir/>
          <dgm:resizeHandles val="exact"/>
        </dgm:presLayoutVars>
      </dgm:prSet>
      <dgm:spPr/>
    </dgm:pt>
    <dgm:pt modelId="{F7787C9C-D4E6-4798-89A3-1C6174175A2C}" type="pres">
      <dgm:prSet presAssocID="{5A179862-A564-4375-96FA-4F6A1EDF8932}" presName="node" presStyleLbl="node1" presStyleIdx="0" presStyleCnt="3" custScaleX="310699">
        <dgm:presLayoutVars>
          <dgm:bulletEnabled val="1"/>
        </dgm:presLayoutVars>
      </dgm:prSet>
      <dgm:spPr/>
    </dgm:pt>
    <dgm:pt modelId="{E5FA9D59-4856-4E6F-AFA7-06264FB81D96}" type="pres">
      <dgm:prSet presAssocID="{48D10BBC-157C-4FAD-B580-73B925213487}" presName="sibTrans" presStyleCnt="0"/>
      <dgm:spPr/>
    </dgm:pt>
    <dgm:pt modelId="{336F84A3-E4C6-4D59-9C55-6D0951122207}" type="pres">
      <dgm:prSet presAssocID="{ED5A2355-C8B4-4F90-8BFD-EFE9B81CD98D}" presName="node" presStyleLbl="node1" presStyleIdx="1" presStyleCnt="3" custScaleX="184924">
        <dgm:presLayoutVars>
          <dgm:bulletEnabled val="1"/>
        </dgm:presLayoutVars>
      </dgm:prSet>
      <dgm:spPr/>
    </dgm:pt>
    <dgm:pt modelId="{E033B351-444A-4843-9390-1BB5D9D302DA}" type="pres">
      <dgm:prSet presAssocID="{E711F468-7FDC-45D7-BA58-7517FB62A2B8}" presName="sibTrans" presStyleCnt="0"/>
      <dgm:spPr/>
    </dgm:pt>
    <dgm:pt modelId="{7509AA87-6068-408E-8CE5-A34F2F0301D9}" type="pres">
      <dgm:prSet presAssocID="{16088896-C63B-462A-85E2-822FCED8E79C}" presName="node" presStyleLbl="node1" presStyleIdx="2" presStyleCnt="3" custScaleX="172850">
        <dgm:presLayoutVars>
          <dgm:bulletEnabled val="1"/>
        </dgm:presLayoutVars>
      </dgm:prSet>
      <dgm:spPr/>
    </dgm:pt>
  </dgm:ptLst>
  <dgm:cxnLst>
    <dgm:cxn modelId="{B6951831-2361-49A1-BACA-6D2B5FC25E3B}" srcId="{60BD2EB7-57BE-44CA-9210-3F0A7CF16997}" destId="{16088896-C63B-462A-85E2-822FCED8E79C}" srcOrd="2" destOrd="0" parTransId="{AD6567D4-24A7-4870-B86E-F24867E81C01}" sibTransId="{3757B48D-42B8-4A06-9138-F41948A782A0}"/>
    <dgm:cxn modelId="{F449F03A-88A3-4E8B-BF0B-732C002B4C1A}" srcId="{60BD2EB7-57BE-44CA-9210-3F0A7CF16997}" destId="{ED5A2355-C8B4-4F90-8BFD-EFE9B81CD98D}" srcOrd="1" destOrd="0" parTransId="{F322CA8A-DBE0-4E6F-8D71-CE0811FC88A4}" sibTransId="{E711F468-7FDC-45D7-BA58-7517FB62A2B8}"/>
    <dgm:cxn modelId="{3AA3E149-8ACB-4B1C-91E8-BEDD4CC85B80}" srcId="{60BD2EB7-57BE-44CA-9210-3F0A7CF16997}" destId="{5A179862-A564-4375-96FA-4F6A1EDF8932}" srcOrd="0" destOrd="0" parTransId="{7056C242-1B7A-483A-9CFF-75AF98DE0FF9}" sibTransId="{48D10BBC-157C-4FAD-B580-73B925213487}"/>
    <dgm:cxn modelId="{E2C00C77-6AE5-4BC1-9DF4-129A85B29F9D}" type="presOf" srcId="{60BD2EB7-57BE-44CA-9210-3F0A7CF16997}" destId="{6981350B-C087-4707-A5A0-5C2E707A0D83}" srcOrd="0" destOrd="0" presId="urn:microsoft.com/office/officeart/2005/8/layout/default"/>
    <dgm:cxn modelId="{4FEB6A99-1F6A-4317-897B-3049D7885B64}" type="presOf" srcId="{5A179862-A564-4375-96FA-4F6A1EDF8932}" destId="{F7787C9C-D4E6-4798-89A3-1C6174175A2C}" srcOrd="0" destOrd="0" presId="urn:microsoft.com/office/officeart/2005/8/layout/default"/>
    <dgm:cxn modelId="{222C2DDE-4D1B-47F3-99B7-CEFD7C951365}" type="presOf" srcId="{16088896-C63B-462A-85E2-822FCED8E79C}" destId="{7509AA87-6068-408E-8CE5-A34F2F0301D9}" srcOrd="0" destOrd="0" presId="urn:microsoft.com/office/officeart/2005/8/layout/default"/>
    <dgm:cxn modelId="{2543EDE4-E8F6-424E-8FDA-E45C15CCA725}" type="presOf" srcId="{ED5A2355-C8B4-4F90-8BFD-EFE9B81CD98D}" destId="{336F84A3-E4C6-4D59-9C55-6D0951122207}" srcOrd="0" destOrd="0" presId="urn:microsoft.com/office/officeart/2005/8/layout/default"/>
    <dgm:cxn modelId="{EA107B2D-AA50-4F04-994A-BEB929AA7A99}" type="presParOf" srcId="{6981350B-C087-4707-A5A0-5C2E707A0D83}" destId="{F7787C9C-D4E6-4798-89A3-1C6174175A2C}" srcOrd="0" destOrd="0" presId="urn:microsoft.com/office/officeart/2005/8/layout/default"/>
    <dgm:cxn modelId="{6A3823AD-64EB-4603-8558-7EE55D645B83}" type="presParOf" srcId="{6981350B-C087-4707-A5A0-5C2E707A0D83}" destId="{E5FA9D59-4856-4E6F-AFA7-06264FB81D96}" srcOrd="1" destOrd="0" presId="urn:microsoft.com/office/officeart/2005/8/layout/default"/>
    <dgm:cxn modelId="{D7FBD2ED-C7F8-48C5-8414-B2EF6CD889D9}" type="presParOf" srcId="{6981350B-C087-4707-A5A0-5C2E707A0D83}" destId="{336F84A3-E4C6-4D59-9C55-6D0951122207}" srcOrd="2" destOrd="0" presId="urn:microsoft.com/office/officeart/2005/8/layout/default"/>
    <dgm:cxn modelId="{A3A626C6-6F63-4133-A0BB-56C5099F16F5}" type="presParOf" srcId="{6981350B-C087-4707-A5A0-5C2E707A0D83}" destId="{E033B351-444A-4843-9390-1BB5D9D302DA}" srcOrd="3" destOrd="0" presId="urn:microsoft.com/office/officeart/2005/8/layout/default"/>
    <dgm:cxn modelId="{C82FF615-4842-4C38-82A4-74DB95DAFF7E}" type="presParOf" srcId="{6981350B-C087-4707-A5A0-5C2E707A0D83}" destId="{7509AA87-6068-408E-8CE5-A34F2F0301D9}"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C89BE6-310B-43F9-97D7-F7A48E062313}" type="doc">
      <dgm:prSet loTypeId="urn:microsoft.com/office/officeart/2005/8/layout/default" loCatId="list" qsTypeId="urn:microsoft.com/office/officeart/2005/8/quickstyle/simple3" qsCatId="simple" csTypeId="urn:microsoft.com/office/officeart/2005/8/colors/accent1_2" csCatId="accent1" phldr="1"/>
      <dgm:spPr/>
      <dgm:t>
        <a:bodyPr/>
        <a:lstStyle/>
        <a:p>
          <a:endParaRPr lang="en-US"/>
        </a:p>
      </dgm:t>
    </dgm:pt>
    <dgm:pt modelId="{09B1FC47-C73F-4E49-88AC-E6CA1F9101A8}">
      <dgm:prSet/>
      <dgm:spPr/>
      <dgm:t>
        <a:bodyPr/>
        <a:lstStyle/>
        <a:p>
          <a:r>
            <a:rPr lang="es-ES" dirty="0"/>
            <a:t>Nunca abuse o explote a un NNA ni actúe de una manera que pueda poner a un NNA en riesgo de daño. Esto se aplica en todo momento.</a:t>
          </a:r>
          <a:endParaRPr lang="en-GB" dirty="0"/>
        </a:p>
      </dgm:t>
    </dgm:pt>
    <dgm:pt modelId="{328CFD2B-416E-44D9-B3C4-4B0C9CCDC5F1}" type="parTrans" cxnId="{79619F08-3154-408A-A4E2-51B58456188C}">
      <dgm:prSet/>
      <dgm:spPr/>
      <dgm:t>
        <a:bodyPr/>
        <a:lstStyle/>
        <a:p>
          <a:endParaRPr lang="en-US"/>
        </a:p>
      </dgm:t>
    </dgm:pt>
    <dgm:pt modelId="{B563D5CF-4147-4985-AC65-FD1FEC7C8259}" type="sibTrans" cxnId="{79619F08-3154-408A-A4E2-51B58456188C}">
      <dgm:prSet/>
      <dgm:spPr/>
      <dgm:t>
        <a:bodyPr/>
        <a:lstStyle/>
        <a:p>
          <a:endParaRPr lang="en-US"/>
        </a:p>
      </dgm:t>
    </dgm:pt>
    <dgm:pt modelId="{9DF7F1B9-2DA0-44F7-A9F8-BA34A0C3D170}">
      <dgm:prSet/>
      <dgm:spPr/>
      <dgm:t>
        <a:bodyPr/>
        <a:lstStyle/>
        <a:p>
          <a:r>
            <a:rPr lang="es-ES" dirty="0"/>
            <a:t>Nunca pida a los NNA datos de contacto personales ni comparta sus datos de contacto con un NNA a menos que esté autorizado a hacerlo por razones del programa.</a:t>
          </a:r>
          <a:endParaRPr lang="en-GB" dirty="0"/>
        </a:p>
      </dgm:t>
    </dgm:pt>
    <dgm:pt modelId="{663C580E-9C62-4B8C-966A-EFC2CEA9475B}" type="parTrans" cxnId="{E8D63AA4-F9A3-4455-B395-8B45A4787E42}">
      <dgm:prSet/>
      <dgm:spPr/>
      <dgm:t>
        <a:bodyPr/>
        <a:lstStyle/>
        <a:p>
          <a:endParaRPr lang="en-US"/>
        </a:p>
      </dgm:t>
    </dgm:pt>
    <dgm:pt modelId="{746790EC-6661-48C6-A79B-6910A0F4C0C0}" type="sibTrans" cxnId="{E8D63AA4-F9A3-4455-B395-8B45A4787E42}">
      <dgm:prSet/>
      <dgm:spPr/>
      <dgm:t>
        <a:bodyPr/>
        <a:lstStyle/>
        <a:p>
          <a:endParaRPr lang="en-US"/>
        </a:p>
      </dgm:t>
    </dgm:pt>
    <dgm:pt modelId="{88ADB013-7E26-4CCF-AEA1-7C93B4DC8360}">
      <dgm:prSet/>
      <dgm:spPr/>
      <dgm:t>
        <a:bodyPr/>
        <a:lstStyle/>
        <a:p>
          <a:r>
            <a:rPr lang="es-ES" dirty="0"/>
            <a:t>Evite estar a solas con un NNA, para asegurarse de que no haya oportunidades para que se malinterpreten los motivos del personal; Usa la regla de "dos adultos"</a:t>
          </a:r>
          <a:endParaRPr lang="en-GB" dirty="0"/>
        </a:p>
      </dgm:t>
    </dgm:pt>
    <dgm:pt modelId="{DB850CE2-41F5-4ADE-B0D9-2B269F7A7AE5}" type="parTrans" cxnId="{539EA1A3-1EA1-4310-849A-6665D576F14E}">
      <dgm:prSet/>
      <dgm:spPr/>
      <dgm:t>
        <a:bodyPr/>
        <a:lstStyle/>
        <a:p>
          <a:endParaRPr lang="en-US"/>
        </a:p>
      </dgm:t>
    </dgm:pt>
    <dgm:pt modelId="{56C9FFB8-3C99-408F-99D0-D3BB94A85778}" type="sibTrans" cxnId="{539EA1A3-1EA1-4310-849A-6665D576F14E}">
      <dgm:prSet/>
      <dgm:spPr/>
      <dgm:t>
        <a:bodyPr/>
        <a:lstStyle/>
        <a:p>
          <a:endParaRPr lang="en-US"/>
        </a:p>
      </dgm:t>
    </dgm:pt>
    <dgm:pt modelId="{651AAD9E-968C-4792-A32B-206595E790F2}">
      <dgm:prSet/>
      <dgm:spPr/>
      <dgm:t>
        <a:bodyPr/>
        <a:lstStyle/>
        <a:p>
          <a:r>
            <a:rPr lang="es-ES" dirty="0"/>
            <a:t>Escuchar los puntos de vista y opiniones de los NNA y tratar a los NNA de una manera que sea respetuosa de sus derechos y dignidad. </a:t>
          </a:r>
          <a:endParaRPr lang="en-GB" dirty="0"/>
        </a:p>
      </dgm:t>
    </dgm:pt>
    <dgm:pt modelId="{1C460027-D954-411C-BAC7-03612A84554A}" type="parTrans" cxnId="{B2717FDD-D345-4BCB-A865-DAC5886F9154}">
      <dgm:prSet/>
      <dgm:spPr/>
      <dgm:t>
        <a:bodyPr/>
        <a:lstStyle/>
        <a:p>
          <a:endParaRPr lang="en-US"/>
        </a:p>
      </dgm:t>
    </dgm:pt>
    <dgm:pt modelId="{F70E905B-D830-4719-AD32-742BECA88ED5}" type="sibTrans" cxnId="{B2717FDD-D345-4BCB-A865-DAC5886F9154}">
      <dgm:prSet/>
      <dgm:spPr/>
      <dgm:t>
        <a:bodyPr/>
        <a:lstStyle/>
        <a:p>
          <a:endParaRPr lang="en-US"/>
        </a:p>
      </dgm:t>
    </dgm:pt>
    <dgm:pt modelId="{F4CC6627-AC39-428A-90A2-D01A563C867F}">
      <dgm:prSet/>
      <dgm:spPr/>
      <dgm:t>
        <a:bodyPr/>
        <a:lstStyle/>
        <a:p>
          <a:r>
            <a:rPr lang="es-ES" b="0" dirty="0"/>
            <a:t>Denuncie cualquier sospecha de problemas de Salvaguardia de la Infancia.</a:t>
          </a:r>
          <a:endParaRPr lang="en-GB" b="0" dirty="0"/>
        </a:p>
      </dgm:t>
    </dgm:pt>
    <dgm:pt modelId="{072B80B7-24B0-4C58-84D0-3941F734272A}" type="parTrans" cxnId="{A321D6A6-CBD0-4B99-B6A9-B4CB1A05CF27}">
      <dgm:prSet/>
      <dgm:spPr/>
      <dgm:t>
        <a:bodyPr/>
        <a:lstStyle/>
        <a:p>
          <a:endParaRPr lang="en-US"/>
        </a:p>
      </dgm:t>
    </dgm:pt>
    <dgm:pt modelId="{12797413-31AB-4A66-8895-A969F5278D52}" type="sibTrans" cxnId="{A321D6A6-CBD0-4B99-B6A9-B4CB1A05CF27}">
      <dgm:prSet/>
      <dgm:spPr/>
      <dgm:t>
        <a:bodyPr/>
        <a:lstStyle/>
        <a:p>
          <a:endParaRPr lang="en-US"/>
        </a:p>
      </dgm:t>
    </dgm:pt>
    <dgm:pt modelId="{F179690D-8638-4D93-82E8-ED173A2EA974}">
      <dgm:prSet/>
      <dgm:spPr/>
      <dgm:t>
        <a:bodyPr/>
        <a:lstStyle/>
        <a:p>
          <a:pPr rtl="0"/>
          <a:r>
            <a:rPr lang="es-CO" b="0" dirty="0"/>
            <a:t>Remita cualquier sospecha de problemas de protección de la infancia</a:t>
          </a:r>
          <a:r>
            <a:rPr lang="es-CO" b="0" dirty="0">
              <a:latin typeface="Franklin Gothic Medium"/>
            </a:rPr>
            <a:t> en la comunidad</a:t>
          </a:r>
          <a:r>
            <a:rPr lang="es-CO" b="0" dirty="0"/>
            <a:t>.</a:t>
          </a:r>
          <a:endParaRPr lang="en-GB" b="0" dirty="0"/>
        </a:p>
      </dgm:t>
    </dgm:pt>
    <dgm:pt modelId="{EB92D63D-2639-4461-B4F2-79B0A648BA55}" type="parTrans" cxnId="{0D6E4542-F247-41BF-AB74-A49878E3CEA8}">
      <dgm:prSet/>
      <dgm:spPr/>
      <dgm:t>
        <a:bodyPr/>
        <a:lstStyle/>
        <a:p>
          <a:endParaRPr lang="en-GB"/>
        </a:p>
      </dgm:t>
    </dgm:pt>
    <dgm:pt modelId="{8FBE1BCC-8ADB-4BA0-8176-EBC61DF33355}" type="sibTrans" cxnId="{0D6E4542-F247-41BF-AB74-A49878E3CEA8}">
      <dgm:prSet/>
      <dgm:spPr/>
      <dgm:t>
        <a:bodyPr/>
        <a:lstStyle/>
        <a:p>
          <a:endParaRPr lang="en-GB"/>
        </a:p>
      </dgm:t>
    </dgm:pt>
    <dgm:pt modelId="{20B1FE76-04F4-41BA-BC7C-259DE0F1BD25}" type="pres">
      <dgm:prSet presAssocID="{5FC89BE6-310B-43F9-97D7-F7A48E062313}" presName="diagram" presStyleCnt="0">
        <dgm:presLayoutVars>
          <dgm:dir/>
          <dgm:resizeHandles val="exact"/>
        </dgm:presLayoutVars>
      </dgm:prSet>
      <dgm:spPr/>
    </dgm:pt>
    <dgm:pt modelId="{BE73D75F-EE8A-4A94-85F2-4861AF6041BF}" type="pres">
      <dgm:prSet presAssocID="{09B1FC47-C73F-4E49-88AC-E6CA1F9101A8}" presName="node" presStyleLbl="node1" presStyleIdx="0" presStyleCnt="6">
        <dgm:presLayoutVars>
          <dgm:bulletEnabled val="1"/>
        </dgm:presLayoutVars>
      </dgm:prSet>
      <dgm:spPr/>
    </dgm:pt>
    <dgm:pt modelId="{A152228A-B186-4443-9D1E-825A127979D8}" type="pres">
      <dgm:prSet presAssocID="{B563D5CF-4147-4985-AC65-FD1FEC7C8259}" presName="sibTrans" presStyleCnt="0"/>
      <dgm:spPr/>
    </dgm:pt>
    <dgm:pt modelId="{E836E1D0-160F-4A2F-B327-50C8D6B95D80}" type="pres">
      <dgm:prSet presAssocID="{9DF7F1B9-2DA0-44F7-A9F8-BA34A0C3D170}" presName="node" presStyleLbl="node1" presStyleIdx="1" presStyleCnt="6">
        <dgm:presLayoutVars>
          <dgm:bulletEnabled val="1"/>
        </dgm:presLayoutVars>
      </dgm:prSet>
      <dgm:spPr/>
    </dgm:pt>
    <dgm:pt modelId="{3CA40AF3-5C3B-41FD-91C0-CE02E9AE5609}" type="pres">
      <dgm:prSet presAssocID="{746790EC-6661-48C6-A79B-6910A0F4C0C0}" presName="sibTrans" presStyleCnt="0"/>
      <dgm:spPr/>
    </dgm:pt>
    <dgm:pt modelId="{C29DAC9E-0A5F-46F5-80A7-67020F6A922A}" type="pres">
      <dgm:prSet presAssocID="{88ADB013-7E26-4CCF-AEA1-7C93B4DC8360}" presName="node" presStyleLbl="node1" presStyleIdx="2" presStyleCnt="6">
        <dgm:presLayoutVars>
          <dgm:bulletEnabled val="1"/>
        </dgm:presLayoutVars>
      </dgm:prSet>
      <dgm:spPr/>
    </dgm:pt>
    <dgm:pt modelId="{CA5A8994-14B7-4229-B5D2-CC202FDE67F8}" type="pres">
      <dgm:prSet presAssocID="{56C9FFB8-3C99-408F-99D0-D3BB94A85778}" presName="sibTrans" presStyleCnt="0"/>
      <dgm:spPr/>
    </dgm:pt>
    <dgm:pt modelId="{C85F7552-BA7F-4780-BC3B-483C4F72587E}" type="pres">
      <dgm:prSet presAssocID="{651AAD9E-968C-4792-A32B-206595E790F2}" presName="node" presStyleLbl="node1" presStyleIdx="3" presStyleCnt="6">
        <dgm:presLayoutVars>
          <dgm:bulletEnabled val="1"/>
        </dgm:presLayoutVars>
      </dgm:prSet>
      <dgm:spPr/>
    </dgm:pt>
    <dgm:pt modelId="{2A310FBE-F116-4E70-8B3F-181EEC24C93A}" type="pres">
      <dgm:prSet presAssocID="{F70E905B-D830-4719-AD32-742BECA88ED5}" presName="sibTrans" presStyleCnt="0"/>
      <dgm:spPr/>
    </dgm:pt>
    <dgm:pt modelId="{03EE2D57-D54E-436A-8933-42B62D3EA4F6}" type="pres">
      <dgm:prSet presAssocID="{F4CC6627-AC39-428A-90A2-D01A563C867F}" presName="node" presStyleLbl="node1" presStyleIdx="4" presStyleCnt="6">
        <dgm:presLayoutVars>
          <dgm:bulletEnabled val="1"/>
        </dgm:presLayoutVars>
      </dgm:prSet>
      <dgm:spPr/>
    </dgm:pt>
    <dgm:pt modelId="{07252CF4-EE22-4F1E-8B3E-5268D53F2040}" type="pres">
      <dgm:prSet presAssocID="{12797413-31AB-4A66-8895-A969F5278D52}" presName="sibTrans" presStyleCnt="0"/>
      <dgm:spPr/>
    </dgm:pt>
    <dgm:pt modelId="{84E0FA09-7B15-42FD-9265-EC3A4FE6E221}" type="pres">
      <dgm:prSet presAssocID="{F179690D-8638-4D93-82E8-ED173A2EA974}" presName="node" presStyleLbl="node1" presStyleIdx="5" presStyleCnt="6">
        <dgm:presLayoutVars>
          <dgm:bulletEnabled val="1"/>
        </dgm:presLayoutVars>
      </dgm:prSet>
      <dgm:spPr/>
    </dgm:pt>
  </dgm:ptLst>
  <dgm:cxnLst>
    <dgm:cxn modelId="{79619F08-3154-408A-A4E2-51B58456188C}" srcId="{5FC89BE6-310B-43F9-97D7-F7A48E062313}" destId="{09B1FC47-C73F-4E49-88AC-E6CA1F9101A8}" srcOrd="0" destOrd="0" parTransId="{328CFD2B-416E-44D9-B3C4-4B0C9CCDC5F1}" sibTransId="{B563D5CF-4147-4985-AC65-FD1FEC7C8259}"/>
    <dgm:cxn modelId="{B2695413-2AA3-4B9D-8B9F-6B5123814C9B}" type="presOf" srcId="{09B1FC47-C73F-4E49-88AC-E6CA1F9101A8}" destId="{BE73D75F-EE8A-4A94-85F2-4861AF6041BF}" srcOrd="0" destOrd="0" presId="urn:microsoft.com/office/officeart/2005/8/layout/default"/>
    <dgm:cxn modelId="{1099D55C-ECC9-41CA-932D-FAFC8463900C}" type="presOf" srcId="{5FC89BE6-310B-43F9-97D7-F7A48E062313}" destId="{20B1FE76-04F4-41BA-BC7C-259DE0F1BD25}" srcOrd="0" destOrd="0" presId="urn:microsoft.com/office/officeart/2005/8/layout/default"/>
    <dgm:cxn modelId="{0D6E4542-F247-41BF-AB74-A49878E3CEA8}" srcId="{5FC89BE6-310B-43F9-97D7-F7A48E062313}" destId="{F179690D-8638-4D93-82E8-ED173A2EA974}" srcOrd="5" destOrd="0" parTransId="{EB92D63D-2639-4461-B4F2-79B0A648BA55}" sibTransId="{8FBE1BCC-8ADB-4BA0-8176-EBC61DF33355}"/>
    <dgm:cxn modelId="{04942477-099E-46F2-8E05-022CD09EE774}" type="presOf" srcId="{F4CC6627-AC39-428A-90A2-D01A563C867F}" destId="{03EE2D57-D54E-436A-8933-42B62D3EA4F6}" srcOrd="0" destOrd="0" presId="urn:microsoft.com/office/officeart/2005/8/layout/default"/>
    <dgm:cxn modelId="{539EA1A3-1EA1-4310-849A-6665D576F14E}" srcId="{5FC89BE6-310B-43F9-97D7-F7A48E062313}" destId="{88ADB013-7E26-4CCF-AEA1-7C93B4DC8360}" srcOrd="2" destOrd="0" parTransId="{DB850CE2-41F5-4ADE-B0D9-2B269F7A7AE5}" sibTransId="{56C9FFB8-3C99-408F-99D0-D3BB94A85778}"/>
    <dgm:cxn modelId="{E8D63AA4-F9A3-4455-B395-8B45A4787E42}" srcId="{5FC89BE6-310B-43F9-97D7-F7A48E062313}" destId="{9DF7F1B9-2DA0-44F7-A9F8-BA34A0C3D170}" srcOrd="1" destOrd="0" parTransId="{663C580E-9C62-4B8C-966A-EFC2CEA9475B}" sibTransId="{746790EC-6661-48C6-A79B-6910A0F4C0C0}"/>
    <dgm:cxn modelId="{799957A4-D573-4E83-AFEF-E228CC42C78B}" type="presOf" srcId="{651AAD9E-968C-4792-A32B-206595E790F2}" destId="{C85F7552-BA7F-4780-BC3B-483C4F72587E}" srcOrd="0" destOrd="0" presId="urn:microsoft.com/office/officeart/2005/8/layout/default"/>
    <dgm:cxn modelId="{A321D6A6-CBD0-4B99-B6A9-B4CB1A05CF27}" srcId="{5FC89BE6-310B-43F9-97D7-F7A48E062313}" destId="{F4CC6627-AC39-428A-90A2-D01A563C867F}" srcOrd="4" destOrd="0" parTransId="{072B80B7-24B0-4C58-84D0-3941F734272A}" sibTransId="{12797413-31AB-4A66-8895-A969F5278D52}"/>
    <dgm:cxn modelId="{A0834CD0-2E20-45AD-8909-440FEF78656B}" type="presOf" srcId="{F179690D-8638-4D93-82E8-ED173A2EA974}" destId="{84E0FA09-7B15-42FD-9265-EC3A4FE6E221}" srcOrd="0" destOrd="0" presId="urn:microsoft.com/office/officeart/2005/8/layout/default"/>
    <dgm:cxn modelId="{B2717FDD-D345-4BCB-A865-DAC5886F9154}" srcId="{5FC89BE6-310B-43F9-97D7-F7A48E062313}" destId="{651AAD9E-968C-4792-A32B-206595E790F2}" srcOrd="3" destOrd="0" parTransId="{1C460027-D954-411C-BAC7-03612A84554A}" sibTransId="{F70E905B-D830-4719-AD32-742BECA88ED5}"/>
    <dgm:cxn modelId="{486FB2ED-A276-427E-AC95-B9503C792596}" type="presOf" srcId="{9DF7F1B9-2DA0-44F7-A9F8-BA34A0C3D170}" destId="{E836E1D0-160F-4A2F-B327-50C8D6B95D80}" srcOrd="0" destOrd="0" presId="urn:microsoft.com/office/officeart/2005/8/layout/default"/>
    <dgm:cxn modelId="{012CF4FC-CEF8-4CF0-9C75-DDED0A21A62F}" type="presOf" srcId="{88ADB013-7E26-4CCF-AEA1-7C93B4DC8360}" destId="{C29DAC9E-0A5F-46F5-80A7-67020F6A922A}" srcOrd="0" destOrd="0" presId="urn:microsoft.com/office/officeart/2005/8/layout/default"/>
    <dgm:cxn modelId="{08CBA827-BAF2-467A-99F5-EB34AD06543C}" type="presParOf" srcId="{20B1FE76-04F4-41BA-BC7C-259DE0F1BD25}" destId="{BE73D75F-EE8A-4A94-85F2-4861AF6041BF}" srcOrd="0" destOrd="0" presId="urn:microsoft.com/office/officeart/2005/8/layout/default"/>
    <dgm:cxn modelId="{AF0D46CD-7AE6-4A71-A735-2A8800392489}" type="presParOf" srcId="{20B1FE76-04F4-41BA-BC7C-259DE0F1BD25}" destId="{A152228A-B186-4443-9D1E-825A127979D8}" srcOrd="1" destOrd="0" presId="urn:microsoft.com/office/officeart/2005/8/layout/default"/>
    <dgm:cxn modelId="{ACEB1624-0ECC-459A-AC4D-2CBA2665649D}" type="presParOf" srcId="{20B1FE76-04F4-41BA-BC7C-259DE0F1BD25}" destId="{E836E1D0-160F-4A2F-B327-50C8D6B95D80}" srcOrd="2" destOrd="0" presId="urn:microsoft.com/office/officeart/2005/8/layout/default"/>
    <dgm:cxn modelId="{8E4CA57F-085C-4C70-8877-94D6563773A7}" type="presParOf" srcId="{20B1FE76-04F4-41BA-BC7C-259DE0F1BD25}" destId="{3CA40AF3-5C3B-41FD-91C0-CE02E9AE5609}" srcOrd="3" destOrd="0" presId="urn:microsoft.com/office/officeart/2005/8/layout/default"/>
    <dgm:cxn modelId="{D60B7E10-FFD3-47A6-9026-1834EF28E3A3}" type="presParOf" srcId="{20B1FE76-04F4-41BA-BC7C-259DE0F1BD25}" destId="{C29DAC9E-0A5F-46F5-80A7-67020F6A922A}" srcOrd="4" destOrd="0" presId="urn:microsoft.com/office/officeart/2005/8/layout/default"/>
    <dgm:cxn modelId="{2E13AEAE-BF99-4CDA-A999-B27DF8ABD900}" type="presParOf" srcId="{20B1FE76-04F4-41BA-BC7C-259DE0F1BD25}" destId="{CA5A8994-14B7-4229-B5D2-CC202FDE67F8}" srcOrd="5" destOrd="0" presId="urn:microsoft.com/office/officeart/2005/8/layout/default"/>
    <dgm:cxn modelId="{071A1DBB-5F21-4A84-94A0-EE77A41DE8E1}" type="presParOf" srcId="{20B1FE76-04F4-41BA-BC7C-259DE0F1BD25}" destId="{C85F7552-BA7F-4780-BC3B-483C4F72587E}" srcOrd="6" destOrd="0" presId="urn:microsoft.com/office/officeart/2005/8/layout/default"/>
    <dgm:cxn modelId="{D85EDA45-BD1F-417F-9ED3-E071308F6F05}" type="presParOf" srcId="{20B1FE76-04F4-41BA-BC7C-259DE0F1BD25}" destId="{2A310FBE-F116-4E70-8B3F-181EEC24C93A}" srcOrd="7" destOrd="0" presId="urn:microsoft.com/office/officeart/2005/8/layout/default"/>
    <dgm:cxn modelId="{D33A1AFB-3733-44B7-A79E-B4D1E35AA012}" type="presParOf" srcId="{20B1FE76-04F4-41BA-BC7C-259DE0F1BD25}" destId="{03EE2D57-D54E-436A-8933-42B62D3EA4F6}" srcOrd="8" destOrd="0" presId="urn:microsoft.com/office/officeart/2005/8/layout/default"/>
    <dgm:cxn modelId="{0B01C34E-8F80-465A-AF6E-3DECD719061F}" type="presParOf" srcId="{20B1FE76-04F4-41BA-BC7C-259DE0F1BD25}" destId="{07252CF4-EE22-4F1E-8B3E-5268D53F2040}" srcOrd="9" destOrd="0" presId="urn:microsoft.com/office/officeart/2005/8/layout/default"/>
    <dgm:cxn modelId="{633FD150-FC89-4842-A90A-DCAA6054D694}" type="presParOf" srcId="{20B1FE76-04F4-41BA-BC7C-259DE0F1BD25}" destId="{84E0FA09-7B15-42FD-9265-EC3A4FE6E221}"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787C9C-D4E6-4798-89A3-1C6174175A2C}">
      <dsp:nvSpPr>
        <dsp:cNvPr id="0" name=""/>
        <dsp:cNvSpPr/>
      </dsp:nvSpPr>
      <dsp:spPr>
        <a:xfrm>
          <a:off x="1150272" y="295"/>
          <a:ext cx="9261191" cy="1788456"/>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ES" sz="2600" kern="1200" dirty="0">
              <a:ea typeface="+mn-lt"/>
              <a:cs typeface="+mn-lt"/>
            </a:rPr>
            <a:t>Todos conocemos y respondemos correctamente a los problemas y preocupaciones relacionados con el abuso infantil cuando se producen</a:t>
          </a:r>
          <a:r>
            <a:rPr lang="is-IS" sz="2600" kern="1200" dirty="0">
              <a:ea typeface="+mn-lt"/>
              <a:cs typeface="+mn-lt"/>
            </a:rPr>
            <a:t>;</a:t>
          </a:r>
          <a:endParaRPr lang="en-US" sz="2600" kern="1200" dirty="0"/>
        </a:p>
      </dsp:txBody>
      <dsp:txXfrm>
        <a:off x="1150272" y="295"/>
        <a:ext cx="9261191" cy="1788456"/>
      </dsp:txXfrm>
    </dsp:sp>
    <dsp:sp modelId="{336F84A3-E4C6-4D59-9C55-6D0951122207}">
      <dsp:nvSpPr>
        <dsp:cNvPr id="0" name=""/>
        <dsp:cNvSpPr/>
      </dsp:nvSpPr>
      <dsp:spPr>
        <a:xfrm>
          <a:off x="299637" y="2086828"/>
          <a:ext cx="5512140" cy="1788456"/>
        </a:xfrm>
        <a:prstGeom prst="rect">
          <a:avLst/>
        </a:prstGeom>
        <a:solidFill>
          <a:schemeClr val="accent4">
            <a:hueOff val="1013171"/>
            <a:satOff val="19723"/>
            <a:lumOff val="264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ES" sz="2600" kern="1200" dirty="0">
              <a:ea typeface="+mn-lt"/>
              <a:cs typeface="+mn-lt"/>
            </a:rPr>
            <a:t>Todos nos comportamos de forma respetuosa y segura con los niños, niñas y adolescentes;</a:t>
          </a:r>
          <a:endParaRPr lang="en-US" sz="2600" kern="1200" dirty="0"/>
        </a:p>
      </dsp:txBody>
      <dsp:txXfrm>
        <a:off x="299637" y="2086828"/>
        <a:ext cx="5512140" cy="1788456"/>
      </dsp:txXfrm>
    </dsp:sp>
    <dsp:sp modelId="{7509AA87-6068-408E-8CE5-A34F2F0301D9}">
      <dsp:nvSpPr>
        <dsp:cNvPr id="0" name=""/>
        <dsp:cNvSpPr/>
      </dsp:nvSpPr>
      <dsp:spPr>
        <a:xfrm>
          <a:off x="6109854" y="2086828"/>
          <a:ext cx="5152243" cy="1788456"/>
        </a:xfrm>
        <a:prstGeom prst="rect">
          <a:avLst/>
        </a:prstGeom>
        <a:solidFill>
          <a:schemeClr val="accent4">
            <a:hueOff val="2026343"/>
            <a:satOff val="39445"/>
            <a:lumOff val="529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ES" sz="2600" kern="1200" dirty="0">
              <a:ea typeface="+mn-lt"/>
              <a:cs typeface="+mn-lt"/>
            </a:rPr>
            <a:t>Creamos un entorno y unos servicios seguros para los niños, niñas y adolescentes.</a:t>
          </a:r>
          <a:endParaRPr lang="en-US" sz="2600" kern="1200" dirty="0"/>
        </a:p>
      </dsp:txBody>
      <dsp:txXfrm>
        <a:off x="6109854" y="2086828"/>
        <a:ext cx="5152243" cy="17884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73D75F-EE8A-4A94-85F2-4861AF6041BF}">
      <dsp:nvSpPr>
        <dsp:cNvPr id="0" name=""/>
        <dsp:cNvSpPr/>
      </dsp:nvSpPr>
      <dsp:spPr>
        <a:xfrm>
          <a:off x="851138" y="2368"/>
          <a:ext cx="3014447" cy="18086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t>Nunca abuse o explote a un NNA ni actúe de una manera que pueda poner a un NNA en riesgo de daño. Esto se aplica en todo momento.</a:t>
          </a:r>
          <a:endParaRPr lang="en-GB" sz="1800" kern="1200" dirty="0"/>
        </a:p>
      </dsp:txBody>
      <dsp:txXfrm>
        <a:off x="851138" y="2368"/>
        <a:ext cx="3014447" cy="1808668"/>
      </dsp:txXfrm>
    </dsp:sp>
    <dsp:sp modelId="{E836E1D0-160F-4A2F-B327-50C8D6B95D80}">
      <dsp:nvSpPr>
        <dsp:cNvPr id="0" name=""/>
        <dsp:cNvSpPr/>
      </dsp:nvSpPr>
      <dsp:spPr>
        <a:xfrm>
          <a:off x="4167030" y="2368"/>
          <a:ext cx="3014447" cy="18086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t>Nunca pida a los NNA datos de contacto personales ni comparta sus datos de contacto con un NNA a menos que esté autorizado a hacerlo por razones del programa.</a:t>
          </a:r>
          <a:endParaRPr lang="en-GB" sz="1800" kern="1200" dirty="0"/>
        </a:p>
      </dsp:txBody>
      <dsp:txXfrm>
        <a:off x="4167030" y="2368"/>
        <a:ext cx="3014447" cy="1808668"/>
      </dsp:txXfrm>
    </dsp:sp>
    <dsp:sp modelId="{C29DAC9E-0A5F-46F5-80A7-67020F6A922A}">
      <dsp:nvSpPr>
        <dsp:cNvPr id="0" name=""/>
        <dsp:cNvSpPr/>
      </dsp:nvSpPr>
      <dsp:spPr>
        <a:xfrm>
          <a:off x="7482922" y="2368"/>
          <a:ext cx="3014447" cy="18086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t>Evite estar a solas con un NNA, para asegurarse de que no haya oportunidades para que se malinterpreten los motivos del personal; Usa la regla de "dos adultos"</a:t>
          </a:r>
          <a:endParaRPr lang="en-GB" sz="1800" kern="1200" dirty="0"/>
        </a:p>
      </dsp:txBody>
      <dsp:txXfrm>
        <a:off x="7482922" y="2368"/>
        <a:ext cx="3014447" cy="1808668"/>
      </dsp:txXfrm>
    </dsp:sp>
    <dsp:sp modelId="{C85F7552-BA7F-4780-BC3B-483C4F72587E}">
      <dsp:nvSpPr>
        <dsp:cNvPr id="0" name=""/>
        <dsp:cNvSpPr/>
      </dsp:nvSpPr>
      <dsp:spPr>
        <a:xfrm>
          <a:off x="851138" y="2112481"/>
          <a:ext cx="3014447" cy="18086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t>Escuchar los puntos de vista y opiniones de los NNA y tratar a los NNA de una manera que sea respetuosa de sus derechos y dignidad. </a:t>
          </a:r>
          <a:endParaRPr lang="en-GB" sz="1800" kern="1200" dirty="0"/>
        </a:p>
      </dsp:txBody>
      <dsp:txXfrm>
        <a:off x="851138" y="2112481"/>
        <a:ext cx="3014447" cy="1808668"/>
      </dsp:txXfrm>
    </dsp:sp>
    <dsp:sp modelId="{03EE2D57-D54E-436A-8933-42B62D3EA4F6}">
      <dsp:nvSpPr>
        <dsp:cNvPr id="0" name=""/>
        <dsp:cNvSpPr/>
      </dsp:nvSpPr>
      <dsp:spPr>
        <a:xfrm>
          <a:off x="4167030" y="2112481"/>
          <a:ext cx="3014447" cy="18086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0" kern="1200" dirty="0"/>
            <a:t>Denuncie cualquier sospecha de problemas de Salvaguardia de la Infancia.</a:t>
          </a:r>
          <a:endParaRPr lang="en-GB" sz="1800" b="0" kern="1200" dirty="0"/>
        </a:p>
      </dsp:txBody>
      <dsp:txXfrm>
        <a:off x="4167030" y="2112481"/>
        <a:ext cx="3014447" cy="1808668"/>
      </dsp:txXfrm>
    </dsp:sp>
    <dsp:sp modelId="{84E0FA09-7B15-42FD-9265-EC3A4FE6E221}">
      <dsp:nvSpPr>
        <dsp:cNvPr id="0" name=""/>
        <dsp:cNvSpPr/>
      </dsp:nvSpPr>
      <dsp:spPr>
        <a:xfrm>
          <a:off x="7482922" y="2112481"/>
          <a:ext cx="3014447" cy="18086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s-CO" sz="1800" b="0" kern="1200" dirty="0"/>
            <a:t>Remita cualquier sospecha de problemas de protección de la infancia</a:t>
          </a:r>
          <a:r>
            <a:rPr lang="es-CO" sz="1800" b="0" kern="1200" dirty="0">
              <a:latin typeface="Franklin Gothic Medium"/>
            </a:rPr>
            <a:t> en la comunidad</a:t>
          </a:r>
          <a:r>
            <a:rPr lang="es-CO" sz="1800" b="0" kern="1200" dirty="0"/>
            <a:t>.</a:t>
          </a:r>
          <a:endParaRPr lang="en-GB" sz="1800" b="0" kern="1200" dirty="0"/>
        </a:p>
      </dsp:txBody>
      <dsp:txXfrm>
        <a:off x="7482922" y="2112481"/>
        <a:ext cx="3014447" cy="180866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ID4096"/>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646094-CCD5-4104-A12D-953D6FF25E0B}" type="datetimeFigureOut">
              <a:rPr lang="LID4096" smtClean="0"/>
              <a:t>07/16/2024</a:t>
            </a:fld>
            <a:endParaRPr lang="LID4096"/>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ID4096"/>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ID4096"/>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63F053-7B19-4B90-8F54-6CA9FC190073}" type="slidenum">
              <a:rPr lang="LID4096" smtClean="0"/>
              <a:t>‹Nº›</a:t>
            </a:fld>
            <a:endParaRPr lang="LID4096"/>
          </a:p>
        </p:txBody>
      </p:sp>
    </p:spTree>
    <p:extLst>
      <p:ext uri="{BB962C8B-B14F-4D97-AF65-F5344CB8AC3E}">
        <p14:creationId xmlns:p14="http://schemas.microsoft.com/office/powerpoint/2010/main" val="3961731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D463F053-7B19-4B90-8F54-6CA9FC190073}" type="slidenum">
              <a:rPr lang="LID4096" smtClean="0"/>
              <a:t>1</a:t>
            </a:fld>
            <a:endParaRPr lang="LID4096"/>
          </a:p>
        </p:txBody>
      </p:sp>
    </p:spTree>
    <p:extLst>
      <p:ext uri="{BB962C8B-B14F-4D97-AF65-F5344CB8AC3E}">
        <p14:creationId xmlns:p14="http://schemas.microsoft.com/office/powerpoint/2010/main" val="3734741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Según la Convención sobre los Derechos del Niño (1989), se entiende por niño todo ser humano menor de dieciocho años de edad, salvo que haya alcanzado antes la mayoría de edad en virtud de la ley nacional que le sea aplicable. Los Estados Partes respetarán los derechos enunciados en la presente Convención y asegurarán su aplicación a cada niño sujeto a su jurisdicción, sin distinción alguna, independientemente de la raza, el color, el sexo, el idioma, la religión, la opinión política o de otra índole, el origen nacional, étnico o social, la posición económica, los impedimentos físicos, el nacimiento o cualquier otra condición del niño, de sus padres o de sus representantes legales. La CNUDN establece derechos básicos como el derecho a la educación, el derecho a una vida segura, el derecho a la protección contra el matrimonio infantil y el trabajo infantil...</a:t>
            </a:r>
          </a:p>
          <a:p>
            <a:endParaRPr lang="es-ES" dirty="0"/>
          </a:p>
          <a:p>
            <a:r>
              <a:rPr lang="es-ES" dirty="0"/>
              <a:t>Explica que NRC sigue la definición internacional, independientemente de la legislación local o las normas culturales.</a:t>
            </a:r>
          </a:p>
          <a:p>
            <a:endParaRPr lang="es-ES" dirty="0"/>
          </a:p>
          <a:p>
            <a:r>
              <a:rPr lang="es-ES" dirty="0"/>
              <a:t>La CNUDN no sólo habla de los derechos de los niños, sino que se ocupa de las necesidades de los niños y de su bienestar para que crezcan sanos y felices. Hay cuatro artículos en la convención que se consideran especiales. Se conocen como los "Principios Generales" y ayudan a interpretar todos los demás artículos y desempeñan un papel fundamental en la realización de todos los derechos de la Convención para todos los niños. Son los siguientes:</a:t>
            </a:r>
          </a:p>
          <a:p>
            <a:endParaRPr lang="es-ES" dirty="0"/>
          </a:p>
          <a:p>
            <a:r>
              <a:rPr lang="es-ES" dirty="0"/>
              <a:t>1.No discriminación</a:t>
            </a:r>
          </a:p>
          <a:p>
            <a:r>
              <a:rPr lang="es-ES" dirty="0"/>
              <a:t>2. Interés superior del niño</a:t>
            </a:r>
          </a:p>
          <a:p>
            <a:r>
              <a:rPr lang="es-ES" dirty="0"/>
              <a:t>3. Derecho a la vida, la supervivencia y el desarrollo</a:t>
            </a:r>
          </a:p>
          <a:p>
            <a:r>
              <a:rPr lang="es-ES" dirty="0"/>
              <a:t>4.Derecho a ser escuchado </a:t>
            </a:r>
          </a:p>
          <a:p>
            <a:endParaRPr lang="es-ES" dirty="0"/>
          </a:p>
          <a:p>
            <a:r>
              <a:rPr lang="es-ES" dirty="0"/>
              <a:t>La Convención también contiene una serie de acuerdos para añadir otros derechos únicos para los niños que son opcionales para los países -se denominan "Protocolos Facultativos". Entre ellos se incluyen:</a:t>
            </a:r>
          </a:p>
          <a:p>
            <a:endParaRPr lang="es-ES" dirty="0"/>
          </a:p>
          <a:p>
            <a:r>
              <a:rPr lang="es-ES" dirty="0"/>
              <a:t>1. El Protocolo facultativo relativo a la participación de niños en los conflictos armados.</a:t>
            </a:r>
          </a:p>
          <a:p>
            <a:r>
              <a:rPr lang="es-ES" dirty="0"/>
              <a:t>2. El Protocolo facultativo de la Convención relativo a la venta de niños, la prostitución infantil y la utilización de niños en la pornografía.</a:t>
            </a:r>
          </a:p>
          <a:p>
            <a:r>
              <a:rPr lang="es-ES" dirty="0"/>
              <a:t>3. El Protocolo facultativo relativo al procedimiento de comunicaciones.</a:t>
            </a:r>
            <a:endParaRPr lang="en-US" dirty="0">
              <a:cs typeface="Calibri"/>
            </a:endParaRPr>
          </a:p>
        </p:txBody>
      </p:sp>
      <p:sp>
        <p:nvSpPr>
          <p:cNvPr id="4" name="Slide Number Placeholder 3"/>
          <p:cNvSpPr>
            <a:spLocks noGrp="1"/>
          </p:cNvSpPr>
          <p:nvPr>
            <p:ph type="sldNum" sz="quarter" idx="5"/>
          </p:nvPr>
        </p:nvSpPr>
        <p:spPr/>
        <p:txBody>
          <a:bodyPr/>
          <a:lstStyle/>
          <a:p>
            <a:fld id="{FF1CFE32-41AA-407C-95E4-0884FB60B4A4}" type="slidenum">
              <a:rPr lang="en-ZW" smtClean="0"/>
              <a:t>11</a:t>
            </a:fld>
            <a:endParaRPr lang="en-ZW"/>
          </a:p>
        </p:txBody>
      </p:sp>
    </p:spTree>
    <p:extLst>
      <p:ext uri="{BB962C8B-B14F-4D97-AF65-F5344CB8AC3E}">
        <p14:creationId xmlns:p14="http://schemas.microsoft.com/office/powerpoint/2010/main" val="3752888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Pregunte: "¿Por qué se considera que los niños necesitan más protección?</a:t>
            </a:r>
          </a:p>
          <a:p>
            <a:endParaRPr lang="es-ES" dirty="0"/>
          </a:p>
          <a:p>
            <a:r>
              <a:rPr lang="es-ES" dirty="0"/>
              <a:t>" Explique que existen razones físicas, psicológicas, medioambientales y culturales. Diga que el NRC reconoce que los niños son uno de los grupos más </a:t>
            </a:r>
          </a:p>
          <a:p>
            <a:r>
              <a:rPr lang="es-ES" dirty="0"/>
              <a:t>vulnerables de la sociedad, y que tienen derecho a ser protegidos. Los niños afectados por conflictos y desplazamientos pueden ser especialmente vulnerables al abuso y la explotación. </a:t>
            </a:r>
          </a:p>
          <a:p>
            <a:endParaRPr lang="es-ES" dirty="0"/>
          </a:p>
          <a:p>
            <a:r>
              <a:rPr lang="es-ES" dirty="0"/>
              <a:t>Explicar a los participantes la definición de UNICEF sobre protección de la infancia.</a:t>
            </a:r>
          </a:p>
          <a:p>
            <a:endParaRPr lang="es-ES" dirty="0"/>
          </a:p>
          <a:p>
            <a:r>
              <a:rPr lang="es-ES" dirty="0"/>
              <a:t>"El maltrato infantil incluye el abuso físico, emocional/psicológico y sexual, el abandono y el trato negligente, la explotación y la violencia en todas sus formas".</a:t>
            </a:r>
          </a:p>
          <a:p>
            <a:r>
              <a:rPr lang="es-ES" dirty="0"/>
              <a:t>El maltrato infantil es una preocupación universal. El maltrato infantil puede ocurrir en las comunidades en general.</a:t>
            </a:r>
          </a:p>
          <a:p>
            <a:endParaRPr lang="en-GB" dirty="0"/>
          </a:p>
          <a:p>
            <a:pPr marL="215900" indent="-215265"/>
            <a:r>
              <a:rPr lang="es-ES" dirty="0"/>
              <a:t>ABUSO FÍSICO</a:t>
            </a:r>
          </a:p>
          <a:p>
            <a:pPr marL="215900" indent="-215265"/>
            <a:r>
              <a:rPr lang="es-ES" dirty="0"/>
              <a:t>Se refiere al uso no accidental de la fuerza física contra un niño y que le produce daño. Cualquier castigo en el que se utilice la fuerza física y que tenga por objeto causar cierto grado de dolor o malestar, por leve que sea. Incluye: Golpes, puñetazos, palizas, sacudidas, patadas, quemaduras, etc. También puede ser:</a:t>
            </a:r>
          </a:p>
          <a:p>
            <a:pPr marL="673100" lvl="1" indent="-215265"/>
            <a:r>
              <a:rPr lang="es-ES" dirty="0"/>
              <a:t>-Obligar a un niño a trabajar durante largos periodos de tiempo o en malas condiciones.</a:t>
            </a:r>
          </a:p>
          <a:p>
            <a:pPr marL="673100" lvl="1" indent="-215265"/>
            <a:r>
              <a:rPr lang="es-ES" dirty="0"/>
              <a:t>-Amenazar con hacer daño a alguien.</a:t>
            </a:r>
          </a:p>
          <a:p>
            <a:pPr marL="673100" lvl="1" indent="-215265"/>
            <a:r>
              <a:rPr lang="es-ES" dirty="0"/>
              <a:t>-Castigar físicamente.</a:t>
            </a:r>
          </a:p>
          <a:p>
            <a:pPr marL="673100" lvl="1" indent="-215265"/>
            <a:r>
              <a:rPr lang="es-ES" dirty="0"/>
              <a:t>-Involucrar a los niños en peleas.</a:t>
            </a:r>
          </a:p>
          <a:p>
            <a:pPr marL="215900" indent="-215265"/>
            <a:endParaRPr lang="en-GB" dirty="0"/>
          </a:p>
          <a:p>
            <a:pPr marL="215900" indent="-215265"/>
            <a:r>
              <a:rPr lang="es-ES" dirty="0"/>
              <a:t>El ABUSO EMOCIONAL es cualquier actitud, comportamiento u omisión que interfiera en la salud mental o el desarrollo social de un niño. Puede ir desde un simple insulto verbal hasta una forma extrema de castigo. El maltrato emocional casi siempre está presente cuando se detecta otra forma de maltrato. El maltrato emocional puede tener efectos psicológicos negativos más duraderos que el maltrato físico o el abuso sexual. Otros nombres para el maltrato emocional son maltrato verbal o maltrato psicológico. El maltrato emocional infantil puede ser perpetrado por adultos o por otros niños (acoso escolar). Incluye:</a:t>
            </a:r>
          </a:p>
          <a:p>
            <a:pPr marL="215900" indent="-215265"/>
            <a:endParaRPr lang="es-ES" dirty="0"/>
          </a:p>
          <a:p>
            <a:pPr marL="673100" lvl="1" indent="-215265"/>
            <a:r>
              <a:rPr lang="es-ES" dirty="0"/>
              <a:t>-Aislar o excluir a un niño.</a:t>
            </a:r>
          </a:p>
          <a:p>
            <a:pPr marL="673100" lvl="1" indent="-215265"/>
            <a:r>
              <a:rPr lang="es-ES" dirty="0"/>
              <a:t>-No proporcionar un entorno de apoyo.</a:t>
            </a:r>
          </a:p>
          <a:p>
            <a:pPr marL="673100" lvl="1" indent="-215265"/>
            <a:r>
              <a:rPr lang="es-ES" dirty="0"/>
              <a:t>-Tratar a un niño con falta de respeto o desdén.</a:t>
            </a:r>
          </a:p>
          <a:p>
            <a:pPr marL="673100" lvl="1" indent="-215265"/>
            <a:r>
              <a:rPr lang="es-ES" dirty="0"/>
              <a:t>-Intimidar, culpar, asustar, discriminar o ridiculizar.</a:t>
            </a:r>
          </a:p>
          <a:p>
            <a:pPr marL="673100" lvl="1" indent="-215265"/>
            <a:r>
              <a:rPr lang="es-ES" dirty="0"/>
              <a:t>-Chantajear a un niño.</a:t>
            </a:r>
          </a:p>
          <a:p>
            <a:pPr marL="215900" indent="-215265"/>
            <a:endParaRPr lang="en-GB" dirty="0"/>
          </a:p>
          <a:p>
            <a:pPr marL="215900" indent="-215265"/>
            <a:r>
              <a:rPr lang="es-ES" dirty="0"/>
              <a:t>El ABUSO SEXUAL es la intrusión real o la amenaza de intrusión de naturaleza sexual, ya sea por la fuerza o en condiciones de coacción desigual. Incluye:</a:t>
            </a:r>
          </a:p>
          <a:p>
            <a:pPr marL="673100" lvl="1" indent="-215265"/>
            <a:r>
              <a:rPr lang="es-ES" dirty="0"/>
              <a:t>-Cualquier actividad sexual con un niño o tocamientos con intención sexual.</a:t>
            </a:r>
          </a:p>
          <a:p>
            <a:pPr marL="673100" lvl="1" indent="-215265"/>
            <a:r>
              <a:rPr lang="es-ES" dirty="0"/>
              <a:t>-Obligar a un niño a ver o realizar actividades sexuales.</a:t>
            </a:r>
          </a:p>
          <a:p>
            <a:pPr marL="673100" lvl="1" indent="-215265"/>
            <a:r>
              <a:rPr lang="es-ES" dirty="0"/>
              <a:t>-Bromas inapropiadas.</a:t>
            </a:r>
          </a:p>
          <a:p>
            <a:pPr marL="673100" lvl="1" indent="-215265"/>
            <a:r>
              <a:rPr lang="es-ES" dirty="0"/>
              <a:t>-La explotación sexual de un niño.</a:t>
            </a:r>
          </a:p>
          <a:p>
            <a:pPr marL="215900" indent="-215265"/>
            <a:endParaRPr lang="es-ES" dirty="0"/>
          </a:p>
          <a:p>
            <a:pPr marL="215900" indent="-215265"/>
            <a:r>
              <a:rPr lang="es-ES" dirty="0"/>
              <a:t>NEGLIGENCIA es el hecho de no satisfacer o garantizar de forma persistente las necesidades físicas, de desarrollo o emocionales básicas de un niño, ya sea deliberadamente o por descuido o negligencia. La negligencia incluye:</a:t>
            </a:r>
          </a:p>
          <a:p>
            <a:pPr marL="673100" lvl="1" indent="-215265"/>
            <a:r>
              <a:rPr lang="es-ES" dirty="0"/>
              <a:t>-No proporcionar apoyo emocional, amor y afecto. </a:t>
            </a:r>
          </a:p>
          <a:p>
            <a:pPr marL="673100" lvl="1" indent="-215265"/>
            <a:r>
              <a:rPr lang="es-ES" dirty="0"/>
              <a:t>-Dejar al niño solo durante largos periodos de tiempo.</a:t>
            </a:r>
          </a:p>
          <a:p>
            <a:pPr marL="673100" lvl="1" indent="-215265"/>
            <a:r>
              <a:rPr lang="es-ES" dirty="0"/>
              <a:t>-No proporcionar alimentos, ropa adecuada para el clima, supervisión, un hogar higiénico y seguro y/o atención médica, según sea necesario.</a:t>
            </a:r>
          </a:p>
          <a:p>
            <a:pPr marL="673100" lvl="1" indent="-215265"/>
            <a:r>
              <a:rPr lang="es-ES" dirty="0"/>
              <a:t>-No proporcionar al niño oportunidades educativas adecuadas. Esto incluye permitir ausencias excesivas de la escuela.</a:t>
            </a:r>
          </a:p>
          <a:p>
            <a:pPr marL="673100" lvl="1" indent="-215265"/>
            <a:r>
              <a:rPr lang="es-ES" dirty="0"/>
              <a:t>-No hacer un seguimiento o denunciar una sospecha de abuso físico o sexual.</a:t>
            </a:r>
          </a:p>
          <a:p>
            <a:pPr marL="215900" indent="-215265"/>
            <a:endParaRPr lang="en-GB" dirty="0"/>
          </a:p>
          <a:p>
            <a:pPr marL="215900" indent="-215265"/>
            <a:r>
              <a:rPr lang="es-ES" b="1" dirty="0"/>
              <a:t>El abandono no incluye los casos de pobreza</a:t>
            </a:r>
          </a:p>
        </p:txBody>
      </p:sp>
      <p:sp>
        <p:nvSpPr>
          <p:cNvPr id="4" name="Slide Number Placeholder 3"/>
          <p:cNvSpPr>
            <a:spLocks noGrp="1"/>
          </p:cNvSpPr>
          <p:nvPr>
            <p:ph type="sldNum" sz="quarter" idx="10"/>
          </p:nvPr>
        </p:nvSpPr>
        <p:spPr/>
        <p:txBody>
          <a:bodyPr/>
          <a:lstStyle/>
          <a:p>
            <a:fld id="{7864EB84-3B04-0D4D-887E-A47495E8E18A}" type="slidenum">
              <a:rPr lang="en-GB" smtClean="0"/>
              <a:t>12</a:t>
            </a:fld>
            <a:endParaRPr lang="en-GB"/>
          </a:p>
        </p:txBody>
      </p:sp>
    </p:spTree>
    <p:extLst>
      <p:ext uri="{BB962C8B-B14F-4D97-AF65-F5344CB8AC3E}">
        <p14:creationId xmlns:p14="http://schemas.microsoft.com/office/powerpoint/2010/main" val="3056577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La salvaguardia de la infancia incluye todas las actividades que una organización lleva a cabo para garantizar que:</a:t>
            </a:r>
          </a:p>
          <a:p>
            <a:r>
              <a:rPr lang="es-ES" dirty="0"/>
              <a:t>-su personal y afiliados, operaciones y programas no perjudiquen a los niños y no los expongan al riesgo de sufrir daños y abusos; </a:t>
            </a:r>
          </a:p>
          <a:p>
            <a:r>
              <a:rPr lang="es-ES" dirty="0"/>
              <a:t>-se den respuestas apropiadas y se gestionen eficazmente las preocupaciones relativas a la protección de la infancia; </a:t>
            </a:r>
          </a:p>
          <a:p>
            <a:r>
              <a:rPr lang="es-ES" dirty="0"/>
              <a:t>-Cualquier preocupación que tenga la organización sobre la seguridad de los niños en las comunidades en las que trabaja se notifica o remite a través de los canales seguros apropiados.</a:t>
            </a:r>
          </a:p>
          <a:p>
            <a:endParaRPr lang="es-ES" dirty="0"/>
          </a:p>
          <a:p>
            <a:r>
              <a:rPr lang="es-ES" dirty="0"/>
              <a:t>La salvaguardia de la infancia en el NRC es un conjunto de políticas internas (política CSG, política PSEA, </a:t>
            </a:r>
            <a:r>
              <a:rPr lang="es-ES" dirty="0" err="1"/>
              <a:t>CoC</a:t>
            </a:r>
            <a:r>
              <a:rPr lang="es-ES" dirty="0"/>
              <a:t>...), prácticas (no hacer daño, evaluación de riesgos, desarrollo de capacidades, programas basados en los derechos de la infancia...) y procedimientos (mecanismo de queja y retroalimentación adaptado a la infancia y presentación de informes, remisiones a la gestión de casos...).</a:t>
            </a:r>
          </a:p>
          <a:p>
            <a:endParaRPr lang="es-ES" dirty="0"/>
          </a:p>
          <a:p>
            <a:r>
              <a:rPr lang="es-ES" b="1" dirty="0"/>
              <a:t>NRC no es un actor de protección de la infancia (no trabajamos con casos, sino que los derivamos).</a:t>
            </a:r>
            <a:endParaRPr lang="en-US" b="1" dirty="0">
              <a:cs typeface="Calibri"/>
            </a:endParaRPr>
          </a:p>
        </p:txBody>
      </p:sp>
      <p:sp>
        <p:nvSpPr>
          <p:cNvPr id="4" name="Slide Number Placeholder 3"/>
          <p:cNvSpPr>
            <a:spLocks noGrp="1"/>
          </p:cNvSpPr>
          <p:nvPr>
            <p:ph type="sldNum" sz="quarter" idx="5"/>
          </p:nvPr>
        </p:nvSpPr>
        <p:spPr/>
        <p:txBody>
          <a:bodyPr/>
          <a:lstStyle/>
          <a:p>
            <a:fld id="{FF1CFE32-41AA-407C-95E4-0884FB60B4A4}" type="slidenum">
              <a:rPr lang="en-ZW" smtClean="0"/>
              <a:t>13</a:t>
            </a:fld>
            <a:endParaRPr lang="en-ZW"/>
          </a:p>
        </p:txBody>
      </p:sp>
    </p:spTree>
    <p:extLst>
      <p:ext uri="{BB962C8B-B14F-4D97-AF65-F5344CB8AC3E}">
        <p14:creationId xmlns:p14="http://schemas.microsoft.com/office/powerpoint/2010/main" val="24494595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En NRC, la salvaguardia de la infancia consiste en asegurarse de que:</a:t>
            </a:r>
          </a:p>
          <a:p>
            <a:pPr marL="171450" indent="-171450">
              <a:buFont typeface="Arial" panose="020B0604020202020204" pitchFamily="34" charset="0"/>
              <a:buChar char="•"/>
            </a:pPr>
            <a:r>
              <a:rPr lang="es-ES" dirty="0"/>
              <a:t>Todo el mundo en NRC conozca y responda adecuadamente a los problemas de abuso infantil.</a:t>
            </a:r>
          </a:p>
          <a:p>
            <a:pPr marL="171450" indent="-171450">
              <a:buFont typeface="Arial" panose="020B0604020202020204" pitchFamily="34" charset="0"/>
              <a:buChar char="•"/>
            </a:pPr>
            <a:r>
              <a:rPr lang="es-ES" dirty="0"/>
              <a:t>Cualquiera que represente a NRC se comporte adecuadamente con los niños.</a:t>
            </a:r>
          </a:p>
          <a:p>
            <a:pPr marL="171450" indent="-171450">
              <a:buFont typeface="Arial" panose="020B0604020202020204" pitchFamily="34" charset="0"/>
              <a:buChar char="•"/>
            </a:pPr>
            <a:r>
              <a:rPr lang="es-ES" dirty="0"/>
              <a:t>NRC evalúa y reduce los riesgos a los que se enfrentan los niños en la ejecución de los programas.</a:t>
            </a:r>
          </a:p>
          <a:p>
            <a:endParaRPr lang="es-ES" dirty="0"/>
          </a:p>
          <a:p>
            <a:r>
              <a:rPr lang="es-ES" dirty="0"/>
              <a:t>CSG también significa no dejar de prevenir o responder.</a:t>
            </a:r>
            <a:endParaRPr lang="en-GB" dirty="0">
              <a:cs typeface="Calibri"/>
            </a:endParaRPr>
          </a:p>
        </p:txBody>
      </p:sp>
      <p:sp>
        <p:nvSpPr>
          <p:cNvPr id="4" name="Slide Number Placeholder 3"/>
          <p:cNvSpPr>
            <a:spLocks noGrp="1"/>
          </p:cNvSpPr>
          <p:nvPr>
            <p:ph type="sldNum" sz="quarter" idx="10"/>
          </p:nvPr>
        </p:nvSpPr>
        <p:spPr/>
        <p:txBody>
          <a:bodyPr/>
          <a:lstStyle/>
          <a:p>
            <a:fld id="{E636F387-6E53-C74A-BD1D-E220B9055ED6}" type="slidenum">
              <a:rPr lang="nb-NO" smtClean="0"/>
              <a:t>14</a:t>
            </a:fld>
            <a:endParaRPr lang="nb-NO"/>
          </a:p>
        </p:txBody>
      </p:sp>
    </p:spTree>
    <p:extLst>
      <p:ext uri="{BB962C8B-B14F-4D97-AF65-F5344CB8AC3E}">
        <p14:creationId xmlns:p14="http://schemas.microsoft.com/office/powerpoint/2010/main" val="381951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Mencione que todas las personas tienen la responsabilidad de proteger a los niños. Estas responsabilidades son obligatorias para todo el personal de NRC, sus socios y contratistas.</a:t>
            </a:r>
          </a:p>
          <a:p>
            <a:r>
              <a:rPr lang="es-ES" dirty="0"/>
              <a:t>
Esto se aplica en todo momento, es decir, tanto durante como fuera del horario laboral. Todo el personal de la NRC, y el personal de los socios y contratistas, tienen la obligación de informar cualquier sospecha de problemas de Salvaguardia de la Infancia ya sea presenciada o escuchada directamente por el personal o que llegue a la atención de la NRC a través del mecanismos de denuncia.</a:t>
            </a:r>
            <a:endParaRPr lang="en-US" dirty="0">
              <a:cs typeface="Calibri"/>
            </a:endParaRPr>
          </a:p>
        </p:txBody>
      </p:sp>
      <p:sp>
        <p:nvSpPr>
          <p:cNvPr id="4" name="Slide Number Placeholder 3"/>
          <p:cNvSpPr>
            <a:spLocks noGrp="1"/>
          </p:cNvSpPr>
          <p:nvPr>
            <p:ph type="sldNum" sz="quarter" idx="10"/>
          </p:nvPr>
        </p:nvSpPr>
        <p:spPr/>
        <p:txBody>
          <a:bodyPr/>
          <a:lstStyle/>
          <a:p>
            <a:fld id="{E636F387-6E53-C74A-BD1D-E220B9055ED6}" type="slidenum">
              <a:rPr lang="nb-NO" smtClean="0"/>
              <a:t>15</a:t>
            </a:fld>
            <a:endParaRPr lang="nb-NO"/>
          </a:p>
        </p:txBody>
      </p:sp>
    </p:spTree>
    <p:extLst>
      <p:ext uri="{BB962C8B-B14F-4D97-AF65-F5344CB8AC3E}">
        <p14:creationId xmlns:p14="http://schemas.microsoft.com/office/powerpoint/2010/main" val="3065069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a:t>Presente</a:t>
            </a:r>
            <a:r>
              <a:rPr lang="es-ES"/>
              <a:t> los objetivos de aprendizaje de la sesión, situándolos bajo el paraguas del fortalecimiento de nuestra responsabilidad como miembros del personal del NRC. Como se indica en la diapositiva, es importante destacar la importancia de la coherencia entre los tres aspectos de "saber" (conocimientos), "sentir" (percepciones) y "hacer" (comportamientos). PEAAS y CSG deben basarse en estos 3 aspectos para promover una cultura de salvaguardia a nivel personal y organizativo.</a:t>
            </a:r>
            <a:endParaRPr lang="en-US"/>
          </a:p>
        </p:txBody>
      </p:sp>
      <p:sp>
        <p:nvSpPr>
          <p:cNvPr id="4" name="Slide Number Placeholder 3"/>
          <p:cNvSpPr>
            <a:spLocks noGrp="1"/>
          </p:cNvSpPr>
          <p:nvPr>
            <p:ph type="sldNum" sz="quarter" idx="5"/>
          </p:nvPr>
        </p:nvSpPr>
        <p:spPr/>
        <p:txBody>
          <a:bodyPr/>
          <a:lstStyle/>
          <a:p>
            <a:fld id="{FF1CFE32-41AA-407C-95E4-0884FB60B4A4}" type="slidenum">
              <a:rPr lang="en-ZW" smtClean="0"/>
              <a:t>2</a:t>
            </a:fld>
            <a:endParaRPr lang="en-ZW"/>
          </a:p>
        </p:txBody>
      </p:sp>
    </p:spTree>
    <p:extLst>
      <p:ext uri="{BB962C8B-B14F-4D97-AF65-F5344CB8AC3E}">
        <p14:creationId xmlns:p14="http://schemas.microsoft.com/office/powerpoint/2010/main" val="100128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lvl="1" indent="-285750">
              <a:spcBef>
                <a:spcPct val="20000"/>
              </a:spcBef>
              <a:buFont typeface="Arial"/>
              <a:buChar char="•"/>
            </a:pPr>
            <a:r>
              <a:rPr lang="es-ES"/>
              <a:t>Cualquier persona que tenga sospechas o inquietudes sobre explotación y abuso sexual o acoso que impliquen a personas de la NRC y personal asociado, deberá comunicarlo verbalmente o por escrito a NRC</a:t>
            </a:r>
          </a:p>
          <a:p>
            <a:pPr marL="742950" lvl="1" indent="-285750">
              <a:spcBef>
                <a:spcPct val="20000"/>
              </a:spcBef>
              <a:buFont typeface="Arial"/>
              <a:buChar char="•"/>
            </a:pPr>
            <a:endParaRPr lang="es-ES"/>
          </a:p>
          <a:p>
            <a:pPr marL="742950" lvl="1" indent="-285750">
              <a:spcBef>
                <a:spcPct val="20000"/>
              </a:spcBef>
              <a:buFont typeface="Arial"/>
              <a:buChar char="•"/>
            </a:pPr>
            <a:r>
              <a:rPr lang="es-ES"/>
              <a:t>Las personas con sospechas o inquietudes sobre explotación y abuso sexual o acoso deben abstenerse de investigar por sí mismas las acusaciones o la sospecha de mala conducta.</a:t>
            </a:r>
          </a:p>
          <a:p>
            <a:pPr marL="457200" lvl="1" indent="0">
              <a:spcBef>
                <a:spcPct val="20000"/>
              </a:spcBef>
              <a:buFont typeface="Arial"/>
              <a:buNone/>
            </a:pPr>
            <a:endParaRPr lang="en-CA">
              <a:cs typeface="Calibri"/>
            </a:endParaRPr>
          </a:p>
          <a:p>
            <a:pPr marL="457200" lvl="1" indent="0">
              <a:spcBef>
                <a:spcPct val="20000"/>
              </a:spcBef>
              <a:buFont typeface="Arial"/>
              <a:buNone/>
            </a:pPr>
            <a:r>
              <a:rPr lang="es-ES" b="1">
                <a:cs typeface="Calibri"/>
              </a:rPr>
              <a:t>Recuerde</a:t>
            </a:r>
            <a:r>
              <a:rPr lang="es-ES">
                <a:cs typeface="Calibri"/>
              </a:rPr>
              <a:t> a los participantes que hay un documento específico para proveedores y contratistas, un anexo del Manual de Logística, que es una declaración ética de estándares que tienen que firmar y ahí también está incluido todo lo sobre PEAS y salvaguardia de la infancia.</a:t>
            </a:r>
          </a:p>
        </p:txBody>
      </p:sp>
      <p:sp>
        <p:nvSpPr>
          <p:cNvPr id="4" name="Slide Number Placeholder 3"/>
          <p:cNvSpPr>
            <a:spLocks noGrp="1"/>
          </p:cNvSpPr>
          <p:nvPr>
            <p:ph type="sldNum" sz="quarter" idx="5"/>
          </p:nvPr>
        </p:nvSpPr>
        <p:spPr/>
        <p:txBody>
          <a:bodyPr/>
          <a:lstStyle/>
          <a:p>
            <a:fld id="{D463F053-7B19-4B90-8F54-6CA9FC190073}" type="slidenum">
              <a:rPr lang="LID4096" smtClean="0"/>
              <a:t>3</a:t>
            </a:fld>
            <a:endParaRPr lang="LID4096"/>
          </a:p>
        </p:txBody>
      </p:sp>
    </p:spTree>
    <p:extLst>
      <p:ext uri="{BB962C8B-B14F-4D97-AF65-F5344CB8AC3E}">
        <p14:creationId xmlns:p14="http://schemas.microsoft.com/office/powerpoint/2010/main" val="621776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spcBef>
                <a:spcPct val="0"/>
              </a:spcBef>
            </a:pPr>
            <a:r>
              <a:rPr lang="es-ES" b="1" dirty="0"/>
              <a:t>Las políticas de NRC reconocen:</a:t>
            </a:r>
            <a:endParaRPr lang="en-GB" dirty="0"/>
          </a:p>
          <a:p>
            <a:pPr lvl="1">
              <a:spcBef>
                <a:spcPct val="0"/>
              </a:spcBef>
            </a:pPr>
            <a:endParaRPr lang="en-GB" dirty="0"/>
          </a:p>
          <a:p>
            <a:pPr lvl="1">
              <a:spcBef>
                <a:spcPct val="0"/>
              </a:spcBef>
            </a:pPr>
            <a:r>
              <a:rPr lang="es-ES" dirty="0"/>
              <a:t>Además, de acuerdo con la Política de Conflicto de Intereses de NRC, el personal debe informar a RRHH o a su superior de cualquier relación íntima con:</a:t>
            </a:r>
          </a:p>
          <a:p>
            <a:pPr lvl="1">
              <a:spcBef>
                <a:spcPct val="0"/>
              </a:spcBef>
            </a:pPr>
            <a:endParaRPr lang="es-ES" dirty="0"/>
          </a:p>
          <a:p>
            <a:pPr marL="628650" lvl="1" indent="-171450">
              <a:spcBef>
                <a:spcPct val="0"/>
              </a:spcBef>
              <a:buFont typeface="Arial" panose="020B0604020202020204" pitchFamily="34" charset="0"/>
              <a:buChar char="•"/>
            </a:pPr>
            <a:r>
              <a:rPr lang="es-ES" dirty="0"/>
              <a:t> Personal con subordinados directos y (en algunos casos) personal subalterno</a:t>
            </a:r>
          </a:p>
          <a:p>
            <a:pPr marL="628650" lvl="1" indent="-171450">
              <a:spcBef>
                <a:spcPct val="0"/>
              </a:spcBef>
              <a:buFont typeface="Arial" panose="020B0604020202020204" pitchFamily="34" charset="0"/>
              <a:buChar char="•"/>
            </a:pPr>
            <a:r>
              <a:rPr lang="es-ES" dirty="0"/>
              <a:t> Personal asociado</a:t>
            </a:r>
          </a:p>
          <a:p>
            <a:pPr lvl="1">
              <a:spcBef>
                <a:spcPct val="0"/>
              </a:spcBef>
            </a:pPr>
            <a:endParaRPr lang="es-ES" dirty="0"/>
          </a:p>
          <a:p>
            <a:pPr lvl="1">
              <a:spcBef>
                <a:spcPct val="0"/>
              </a:spcBef>
            </a:pPr>
            <a:r>
              <a:rPr lang="es-ES" dirty="0"/>
              <a:t>El personal y los representantes de NRC tienen el deber de denunciar en un plazo de 24 horas las sospechas de abuso de menores y beneficiarios y las sospechas de acoso sexual de colegas, que presencien o de las que tengan noticia.</a:t>
            </a:r>
          </a:p>
          <a:p>
            <a:pPr lvl="1">
              <a:spcBef>
                <a:spcPct val="0"/>
              </a:spcBef>
            </a:pPr>
            <a:endParaRPr lang="es-ES" dirty="0">
              <a:ea typeface="Calibri" panose="020F0502020204030204"/>
              <a:cs typeface="Calibri" panose="020F0502020204030204"/>
            </a:endParaRPr>
          </a:p>
          <a:p>
            <a:pPr lvl="1">
              <a:spcBef>
                <a:spcPct val="0"/>
              </a:spcBef>
            </a:pPr>
            <a:r>
              <a:rPr lang="es" dirty="0"/>
              <a:t>IMPORTANTE: Cuidado con hablar de vulnerabilidad, ya que no todos los miembros de la comunidad son vulnerables aunque muchos puedan estar en estas categorías, lo importante es resaltar el Desequilibrio de Poder. Abuso de poder que puede llevar a una persona que inicialmente no es vulnerable a una posición vulnerable.</a:t>
            </a:r>
            <a:endParaRPr lang="es-ES" dirty="0"/>
          </a:p>
        </p:txBody>
      </p:sp>
      <p:sp>
        <p:nvSpPr>
          <p:cNvPr id="4" name="Slide Number Placeholder 3"/>
          <p:cNvSpPr>
            <a:spLocks noGrp="1"/>
          </p:cNvSpPr>
          <p:nvPr>
            <p:ph type="sldNum" sz="quarter" idx="5"/>
          </p:nvPr>
        </p:nvSpPr>
        <p:spPr/>
        <p:txBody>
          <a:bodyPr/>
          <a:lstStyle/>
          <a:p>
            <a:fld id="{FF1CFE32-41AA-407C-95E4-0884FB60B4A4}" type="slidenum">
              <a:rPr lang="en-ZW" smtClean="0"/>
              <a:t>4</a:t>
            </a:fld>
            <a:endParaRPr lang="en-ZW"/>
          </a:p>
        </p:txBody>
      </p:sp>
    </p:spTree>
    <p:extLst>
      <p:ext uri="{BB962C8B-B14F-4D97-AF65-F5344CB8AC3E}">
        <p14:creationId xmlns:p14="http://schemas.microsoft.com/office/powerpoint/2010/main" val="895740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dirty="0">
                <a:ea typeface="Calibri"/>
                <a:cs typeface="Calibri"/>
              </a:rPr>
              <a:t>Las definiciones de la diapositiva son las de la Política de salvaguardia actualizada (pendiente de aprobación definitiva en 2024). Para consultar la lista completa de definiciones, véase el Anexo 3 sobre Definiciones de la Política de salvaguardia actualizada de la NRC.</a:t>
            </a:r>
          </a:p>
          <a:p>
            <a:pPr algn="just"/>
            <a:endParaRPr lang="es-ES" dirty="0">
              <a:ea typeface="Calibri"/>
              <a:cs typeface="Calibri"/>
            </a:endParaRPr>
          </a:p>
          <a:p>
            <a:pPr algn="just"/>
            <a:r>
              <a:rPr lang="es-ES" dirty="0">
                <a:ea typeface="Calibri"/>
                <a:cs typeface="Calibri"/>
              </a:rPr>
              <a:t>A continuación figuran otras definiciones comunes para estas palabras clave. </a:t>
            </a:r>
          </a:p>
          <a:p>
            <a:pPr algn="just"/>
            <a:endParaRPr lang="es-ES" dirty="0">
              <a:ea typeface="Calibri"/>
              <a:cs typeface="Calibri"/>
            </a:endParaRPr>
          </a:p>
          <a:p>
            <a:pPr algn="just"/>
            <a:r>
              <a:rPr lang="es-ES" b="1" dirty="0">
                <a:ea typeface="Calibri"/>
                <a:cs typeface="Calibri"/>
              </a:rPr>
              <a:t>El abuso sexual </a:t>
            </a:r>
            <a:r>
              <a:rPr lang="es-ES" dirty="0">
                <a:ea typeface="Calibri"/>
                <a:cs typeface="Calibri"/>
              </a:rPr>
              <a:t>es la coerción física de otros para realizar actividades sexuales, incluyendo la violación, la esclavitud sexual, el abuso infantil y la agresión sexual. Implica una actividad sexual no consentida. El Abuso Sexual incluye tanto la amenaza de un acto sexual no deseado como el acto en sí.</a:t>
            </a:r>
          </a:p>
          <a:p>
            <a:pPr algn="just"/>
            <a:r>
              <a:rPr lang="es-ES" dirty="0">
                <a:ea typeface="Calibri"/>
                <a:cs typeface="Calibri"/>
              </a:rPr>
              <a:t>Abuso Sexual: Las víctimas de Abuso sexual son tanto niños como adultos, pero cualquier actividad sexual con un niño (menor de 18 años) se considera Abuso Sexual y abuso infantil. En el Abuso Sexual, el autor es un trabajador humanitario (es decir, uno de "nosotros"), mientras que la víctima es una persona con la que trabajamos, una persona de interés o cualquier otra persona en situación de vulnerabilidad. </a:t>
            </a:r>
          </a:p>
          <a:p>
            <a:pPr algn="just"/>
            <a:endParaRPr lang="es-ES" dirty="0">
              <a:ea typeface="Calibri"/>
              <a:cs typeface="Calibri"/>
            </a:endParaRPr>
          </a:p>
          <a:p>
            <a:pPr algn="just"/>
            <a:r>
              <a:rPr lang="es-ES" b="1" dirty="0">
                <a:ea typeface="Calibri"/>
                <a:cs typeface="Calibri"/>
              </a:rPr>
              <a:t>La explotación sexual </a:t>
            </a:r>
            <a:r>
              <a:rPr lang="es-ES" dirty="0">
                <a:ea typeface="Calibri"/>
                <a:cs typeface="Calibri"/>
              </a:rPr>
              <a:t>consiste en utilizar una situación de poder para obtener favores o actos sexuales para uno mismo o para otra persona. Es el abuso real o el intento de abuso de la posición de vulnerabilidad de alguien para obtener un favor sexual. A menudo implica intercambiar algo por sexo o por favores sexuales. Incluye la contratación de trabajadoras del sexo, acompañantes o prostitutas, incluso si la prostitución es legal en ese país. </a:t>
            </a:r>
          </a:p>
          <a:p>
            <a:pPr algn="just"/>
            <a:r>
              <a:rPr lang="es-ES" dirty="0">
                <a:ea typeface="Calibri"/>
                <a:cs typeface="Calibri"/>
              </a:rPr>
              <a:t>En una situación de ES, el autor es un trabajador de ayuda humanitaria, mientras que la víctima es una persona con la que trabajamos, una persona de interés u otra persona en situación de vulnerabilidad. En una situación de ES, el agresor es la persona que más se beneficia de la actividad sexual. La ES incluye tanto la amenaza de ES como la ES real. La explotación sexual es el abuso real o el intento de abuso de la situación de vulnerabilidad de una persona para obtener favores sexuales.</a:t>
            </a:r>
            <a:endParaRPr lang="en-GB" dirty="0"/>
          </a:p>
          <a:p>
            <a:endParaRPr lang="en-GB"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D463F053-7B19-4B90-8F54-6CA9FC190073}" type="slidenum">
              <a:rPr lang="LID4096" smtClean="0"/>
              <a:t>6</a:t>
            </a:fld>
            <a:endParaRPr lang="LID4096"/>
          </a:p>
        </p:txBody>
      </p:sp>
    </p:spTree>
    <p:extLst>
      <p:ext uri="{BB962C8B-B14F-4D97-AF65-F5344CB8AC3E}">
        <p14:creationId xmlns:p14="http://schemas.microsoft.com/office/powerpoint/2010/main" val="2876113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Dé un par de ejemplos para ilustrar claramente la diferencia entre PSEA y SEA en la comunidad:</a:t>
            </a:r>
          </a:p>
          <a:p>
            <a:endParaRPr lang="es-ES" dirty="0"/>
          </a:p>
          <a:p>
            <a:r>
              <a:rPr lang="es-ES" dirty="0"/>
              <a:t>Ejemplo 1: Cuando un miembro del personal de Educación del NRC descubre que un estudiante está siendo maltratado por un miembro de su familia (no un miembro del personal del NRC o un representante del NRC), se trata de un caso de protección de la infancia que requiere una derivación a un actor especializado en CP, si se establece que la derivación redundará en el interés superior del niño.</a:t>
            </a:r>
          </a:p>
          <a:p>
            <a:endParaRPr lang="es-ES" dirty="0"/>
          </a:p>
          <a:p>
            <a:r>
              <a:rPr lang="es-ES" dirty="0"/>
              <a:t>Ejemplo 2: Cuando un miembro del personal de Educación del NRC descubre que un estudiante está siendo maltratado por otro miembro del personal del NRC en un centro educativo, se trata de un caso de salvaguardia y el personal tendrá que seguir las directrices para recibir denuncias de salvaguardia (véase el módulo 2 de la formación sobre salvaguardia de la infancia).</a:t>
            </a:r>
            <a:endParaRPr lang="en-GB" dirty="0"/>
          </a:p>
          <a:p>
            <a:r>
              <a:rPr lang="en-GB" dirty="0"/>
              <a:t> </a:t>
            </a:r>
            <a:endParaRPr lang="en-GB" dirty="0">
              <a:ea typeface="Calibri"/>
              <a:cs typeface="Calibri"/>
            </a:endParaRPr>
          </a:p>
          <a:p>
            <a:endParaRPr lang="en-KE" dirty="0"/>
          </a:p>
        </p:txBody>
      </p:sp>
      <p:sp>
        <p:nvSpPr>
          <p:cNvPr id="4" name="Slide Number Placeholder 3"/>
          <p:cNvSpPr>
            <a:spLocks noGrp="1"/>
          </p:cNvSpPr>
          <p:nvPr>
            <p:ph type="sldNum" sz="quarter" idx="5"/>
          </p:nvPr>
        </p:nvSpPr>
        <p:spPr/>
        <p:txBody>
          <a:bodyPr/>
          <a:lstStyle/>
          <a:p>
            <a:fld id="{601FBB2D-A479-460C-B3E3-B70AC5CEA370}" type="slidenum">
              <a:rPr lang="en-KE" smtClean="0"/>
              <a:t>7</a:t>
            </a:fld>
            <a:endParaRPr lang="en-KE"/>
          </a:p>
        </p:txBody>
      </p:sp>
    </p:spTree>
    <p:extLst>
      <p:ext uri="{BB962C8B-B14F-4D97-AF65-F5344CB8AC3E}">
        <p14:creationId xmlns:p14="http://schemas.microsoft.com/office/powerpoint/2010/main" val="3292979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Presentar los comportamientos que no toleraremos de ninguna persona relacionada con NRC y lo que se espera de ellos en relación con el cumplimiento de las normas de salvaguardia y la presentación de informes.</a:t>
            </a:r>
          </a:p>
          <a:p>
            <a:endParaRPr lang="es-ES" dirty="0"/>
          </a:p>
          <a:p>
            <a:r>
              <a:rPr lang="es-ES" dirty="0"/>
              <a:t>Recordar a todos que esto se aplica durante y fuera del horario de oficina.</a:t>
            </a:r>
          </a:p>
          <a:p>
            <a:endParaRPr lang="es-ES" dirty="0"/>
          </a:p>
          <a:p>
            <a:pPr marL="685800" lvl="1" indent="-228600">
              <a:buFont typeface="+mj-lt"/>
              <a:buAutoNum type="arabicPeriod"/>
            </a:pPr>
            <a:r>
              <a:rPr lang="es-ES" dirty="0"/>
              <a:t>independientemente de la mayoría de edad o de la edad de consentimiento a nivel local. La creencia errónea sobre la edad del niño no es una defensa.</a:t>
            </a:r>
          </a:p>
          <a:p>
            <a:pPr marL="685800" lvl="1" indent="-228600">
              <a:buFont typeface="+mj-lt"/>
              <a:buAutoNum type="arabicPeriod"/>
            </a:pPr>
            <a:r>
              <a:rPr lang="es-ES" dirty="0"/>
              <a:t>está prohibido incluir favores sexuales u otras formas de comportamiento humillante, degradante o explotador. Esto incluye el intercambio de ayuda que se debe a los beneficiarios. </a:t>
            </a:r>
          </a:p>
          <a:p>
            <a:pPr marL="685800" lvl="1" indent="-228600">
              <a:buFont typeface="+mj-lt"/>
              <a:buAutoNum type="arabicPeriod"/>
            </a:pPr>
            <a:r>
              <a:rPr lang="es-ES" dirty="0"/>
              <a:t>dado que se basa en una dinámica de poder inherentemente desigual, socava la credibilidad y la integridad del trabajo y, por lo tanto, se desaconseja enérgicamente</a:t>
            </a:r>
          </a:p>
          <a:p>
            <a:endParaRPr lang="es-ES" dirty="0"/>
          </a:p>
          <a:p>
            <a:r>
              <a:rPr lang="es-ES" dirty="0"/>
              <a:t>Lenguaje actual de la Política PSEAH del NRC.</a:t>
            </a:r>
          </a:p>
          <a:p>
            <a:endParaRPr lang="es-ES" dirty="0"/>
          </a:p>
          <a:p>
            <a:pPr marL="228600" indent="-228600">
              <a:buFont typeface="+mj-lt"/>
              <a:buAutoNum type="arabicPeriod"/>
            </a:pPr>
            <a:r>
              <a:rPr lang="es-ES" dirty="0"/>
              <a:t>Participar en cualquier actividad relacionada con la explotación sexual o el abuso sexual es motivo de rescisión del contrato con NRC.</a:t>
            </a:r>
          </a:p>
          <a:p>
            <a:pPr marL="228600" indent="-228600">
              <a:buFont typeface="+mj-lt"/>
              <a:buAutoNum type="arabicPeriod"/>
            </a:pPr>
            <a:r>
              <a:rPr lang="es-ES" dirty="0"/>
              <a:t>No al sexo con menores. No está permitida la actividad sexual con menores de 18 años, aunque sea legal en el país. No saber su edad no es excusa.</a:t>
            </a:r>
          </a:p>
          <a:p>
            <a:pPr marL="228600" indent="-228600">
              <a:buFont typeface="+mj-lt"/>
              <a:buAutoNum type="arabicPeriod"/>
            </a:pPr>
            <a:r>
              <a:rPr lang="es-ES" dirty="0"/>
              <a:t>No mantener relaciones sexuales con participantes.</a:t>
            </a:r>
          </a:p>
          <a:p>
            <a:pPr marL="228600" indent="-228600">
              <a:buFont typeface="+mj-lt"/>
              <a:buAutoNum type="arabicPeriod"/>
            </a:pPr>
            <a:r>
              <a:rPr lang="es-ES" dirty="0"/>
              <a:t>No contrates ni sobornes a nadie para mantener relaciones sexuales. La actividad sexual con prostitutas no está permitida aunque sea legal en el país.</a:t>
            </a:r>
          </a:p>
          <a:p>
            <a:pPr marL="228600" indent="-228600">
              <a:buFont typeface="+mj-lt"/>
              <a:buAutoNum type="arabicPeriod"/>
            </a:pPr>
            <a:r>
              <a:rPr lang="es-ES" dirty="0"/>
              <a:t>Reporte siempre de cualquier sospecha o preocupación de explotación o abuso sexual.</a:t>
            </a:r>
          </a:p>
          <a:p>
            <a:pPr marL="228600" indent="-228600">
              <a:buFont typeface="+mj-lt"/>
              <a:buAutoNum type="arabicPeriod"/>
            </a:pPr>
            <a:r>
              <a:rPr lang="es-ES" dirty="0"/>
              <a:t>Crear y mantener un entorno libre de explotación y abusos sexuales.</a:t>
            </a:r>
            <a:endParaRPr lang="en-US" dirty="0"/>
          </a:p>
        </p:txBody>
      </p:sp>
      <p:sp>
        <p:nvSpPr>
          <p:cNvPr id="4" name="Slide Number Placeholder 3"/>
          <p:cNvSpPr>
            <a:spLocks noGrp="1"/>
          </p:cNvSpPr>
          <p:nvPr>
            <p:ph type="sldNum" sz="quarter" idx="5"/>
          </p:nvPr>
        </p:nvSpPr>
        <p:spPr/>
        <p:txBody>
          <a:bodyPr/>
          <a:lstStyle/>
          <a:p>
            <a:fld id="{FF1CFE32-41AA-407C-95E4-0884FB60B4A4}" type="slidenum">
              <a:rPr lang="en-ZW" smtClean="0"/>
              <a:t>8</a:t>
            </a:fld>
            <a:endParaRPr lang="en-ZW"/>
          </a:p>
        </p:txBody>
      </p:sp>
    </p:spTree>
    <p:extLst>
      <p:ext uri="{BB962C8B-B14F-4D97-AF65-F5344CB8AC3E}">
        <p14:creationId xmlns:p14="http://schemas.microsoft.com/office/powerpoint/2010/main" val="212245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Destaque ante los participantes el peso del Acoso Sexual en el Espectro de las Faltas de Conducta Sexual. Mencione el enfoque centrado en el superviviente como elemento clave a mantener en este nivel.</a:t>
            </a:r>
            <a:endParaRPr lang="en-US" dirty="0"/>
          </a:p>
        </p:txBody>
      </p:sp>
      <p:sp>
        <p:nvSpPr>
          <p:cNvPr id="4" name="Slide Number Placeholder 3"/>
          <p:cNvSpPr>
            <a:spLocks noGrp="1"/>
          </p:cNvSpPr>
          <p:nvPr>
            <p:ph type="sldNum" sz="quarter" idx="5"/>
          </p:nvPr>
        </p:nvSpPr>
        <p:spPr/>
        <p:txBody>
          <a:bodyPr/>
          <a:lstStyle/>
          <a:p>
            <a:fld id="{FF1CFE32-41AA-407C-95E4-0884FB60B4A4}" type="slidenum">
              <a:rPr lang="en-ZW" smtClean="0"/>
              <a:t>9</a:t>
            </a:fld>
            <a:endParaRPr lang="en-ZW"/>
          </a:p>
        </p:txBody>
      </p:sp>
    </p:spTree>
    <p:extLst>
      <p:ext uri="{BB962C8B-B14F-4D97-AF65-F5344CB8AC3E}">
        <p14:creationId xmlns:p14="http://schemas.microsoft.com/office/powerpoint/2010/main" val="314658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Presente esta sección sobre la protección de la infancia. Pida a los participantes que digan cuántos de ellos interactúan con niños en el desempeño de sus funciones.</a:t>
            </a:r>
            <a:endParaRPr lang="en-US" dirty="0"/>
          </a:p>
        </p:txBody>
      </p:sp>
      <p:sp>
        <p:nvSpPr>
          <p:cNvPr id="4" name="Slide Number Placeholder 3"/>
          <p:cNvSpPr>
            <a:spLocks noGrp="1"/>
          </p:cNvSpPr>
          <p:nvPr>
            <p:ph type="sldNum" sz="quarter" idx="5"/>
          </p:nvPr>
        </p:nvSpPr>
        <p:spPr/>
        <p:txBody>
          <a:bodyPr/>
          <a:lstStyle/>
          <a:p>
            <a:fld id="{FF1CFE32-41AA-407C-95E4-0884FB60B4A4}" type="slidenum">
              <a:rPr lang="en-ZW" smtClean="0"/>
              <a:t>10</a:t>
            </a:fld>
            <a:endParaRPr lang="en-ZW"/>
          </a:p>
        </p:txBody>
      </p:sp>
    </p:spTree>
    <p:extLst>
      <p:ext uri="{BB962C8B-B14F-4D97-AF65-F5344CB8AC3E}">
        <p14:creationId xmlns:p14="http://schemas.microsoft.com/office/powerpoint/2010/main" val="2247704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3184648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609562" y="273352"/>
            <a:ext cx="10972120" cy="1144682"/>
          </a:xfrm>
          <a:prstGeom prst="rect">
            <a:avLst/>
          </a:prstGeom>
        </p:spPr>
        <p:txBody>
          <a:bodyPr lIns="0" tIns="0" rIns="0" bIns="0" anchor="ctr"/>
          <a:lstStyle/>
          <a:p>
            <a:endParaRPr lang="en-US" sz="1633" b="0" strike="noStrike" spc="-1">
              <a:solidFill>
                <a:srgbClr val="000000"/>
              </a:solidFill>
              <a:uFill>
                <a:solidFill>
                  <a:srgbClr val="FFFFFF"/>
                </a:solidFill>
              </a:uFill>
              <a:latin typeface="Arial"/>
            </a:endParaRPr>
          </a:p>
        </p:txBody>
      </p:sp>
      <p:sp>
        <p:nvSpPr>
          <p:cNvPr id="86" name="PlaceHolder 2"/>
          <p:cNvSpPr>
            <a:spLocks noGrp="1"/>
          </p:cNvSpPr>
          <p:nvPr>
            <p:ph type="body"/>
          </p:nvPr>
        </p:nvSpPr>
        <p:spPr>
          <a:xfrm>
            <a:off x="609562" y="1604514"/>
            <a:ext cx="10972120" cy="3977158"/>
          </a:xfrm>
          <a:prstGeom prst="rect">
            <a:avLst/>
          </a:prstGeom>
        </p:spPr>
        <p:txBody>
          <a:bodyPr lIns="0" tIns="0" rIns="0" bIns="0"/>
          <a:lstStyle/>
          <a:p>
            <a:endParaRPr lang="en-US" sz="254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372342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87805739-4B27-4373-8E7C-1FABADB6FB57}" type="datetimeFigureOut">
              <a:rPr lang="LID4096" smtClean="0"/>
              <a:t>07/16/2024</a:t>
            </a:fld>
            <a:endParaRPr lang="LID4096"/>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LID4096"/>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05888C2-AD03-4B56-8030-E8D989273EDD}" type="slidenum">
              <a:rPr lang="LID4096" smtClean="0"/>
              <a:t>‹Nº›</a:t>
            </a:fld>
            <a:endParaRPr lang="LID4096"/>
          </a:p>
        </p:txBody>
      </p:sp>
    </p:spTree>
    <p:extLst>
      <p:ext uri="{BB962C8B-B14F-4D97-AF65-F5344CB8AC3E}">
        <p14:creationId xmlns:p14="http://schemas.microsoft.com/office/powerpoint/2010/main" val="2337668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6" name="Rektangel 5"/>
          <p:cNvSpPr/>
          <p:nvPr userDrawn="1"/>
        </p:nvSpPr>
        <p:spPr>
          <a:xfrm>
            <a:off x="240000" y="240000"/>
            <a:ext cx="11712000" cy="5721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5" name="Tittel 1"/>
          <p:cNvSpPr>
            <a:spLocks noGrp="1"/>
          </p:cNvSpPr>
          <p:nvPr>
            <p:ph type="ctrTitle" hasCustomPrompt="1"/>
          </p:nvPr>
        </p:nvSpPr>
        <p:spPr>
          <a:xfrm>
            <a:off x="914400" y="2398936"/>
            <a:ext cx="10363200" cy="1470025"/>
          </a:xfrm>
          <a:prstGeom prst="rect">
            <a:avLst/>
          </a:prstGeom>
        </p:spPr>
        <p:txBody>
          <a:bodyPr/>
          <a:lstStyle>
            <a:lvl1pPr algn="ctr">
              <a:defRPr>
                <a:solidFill>
                  <a:schemeClr val="bg1"/>
                </a:solidFill>
              </a:defRPr>
            </a:lvl1pPr>
          </a:lstStyle>
          <a:p>
            <a:r>
              <a:rPr lang="nb-NO"/>
              <a:t>EDIT THIS TEXT</a:t>
            </a:r>
          </a:p>
        </p:txBody>
      </p:sp>
    </p:spTree>
    <p:extLst>
      <p:ext uri="{BB962C8B-B14F-4D97-AF65-F5344CB8AC3E}">
        <p14:creationId xmlns:p14="http://schemas.microsoft.com/office/powerpoint/2010/main" val="35882658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Image (2)">
    <p:spTree>
      <p:nvGrpSpPr>
        <p:cNvPr id="1" name=""/>
        <p:cNvGrpSpPr/>
        <p:nvPr/>
      </p:nvGrpSpPr>
      <p:grpSpPr>
        <a:xfrm>
          <a:off x="0" y="0"/>
          <a:ext cx="0" cy="0"/>
          <a:chOff x="0" y="0"/>
          <a:chExt cx="0" cy="0"/>
        </a:xfrm>
      </p:grpSpPr>
      <p:sp>
        <p:nvSpPr>
          <p:cNvPr id="3" name="Rektangel 2"/>
          <p:cNvSpPr/>
          <p:nvPr userDrawn="1"/>
        </p:nvSpPr>
        <p:spPr>
          <a:xfrm>
            <a:off x="240000" y="240000"/>
            <a:ext cx="5736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5" name="Undertittel 2"/>
          <p:cNvSpPr>
            <a:spLocks noGrp="1"/>
          </p:cNvSpPr>
          <p:nvPr>
            <p:ph type="subTitle" idx="1" hasCustomPrompt="1"/>
          </p:nvPr>
        </p:nvSpPr>
        <p:spPr>
          <a:xfrm>
            <a:off x="431371" y="683570"/>
            <a:ext cx="5280387" cy="5049687"/>
          </a:xfrm>
          <a:prstGeom prst="rect">
            <a:avLst/>
          </a:prstGeom>
        </p:spPr>
        <p:txBody>
          <a:bodyPr/>
          <a:lstStyle>
            <a:lvl1pPr marL="0" indent="0" algn="l">
              <a:buNone/>
              <a:defRPr sz="2667">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noProof="0" dirty="0"/>
              <a:t>Edit this text</a:t>
            </a:r>
          </a:p>
        </p:txBody>
      </p:sp>
      <p:sp>
        <p:nvSpPr>
          <p:cNvPr id="6" name="Plassholder for bilde 4"/>
          <p:cNvSpPr>
            <a:spLocks noGrp="1"/>
          </p:cNvSpPr>
          <p:nvPr>
            <p:ph type="pic" sz="quarter" idx="11" hasCustomPrompt="1"/>
          </p:nvPr>
        </p:nvSpPr>
        <p:spPr>
          <a:xfrm>
            <a:off x="6216000" y="240000"/>
            <a:ext cx="5736000" cy="5721600"/>
          </a:xfrm>
          <a:prstGeom prst="rect">
            <a:avLst/>
          </a:prstGeom>
        </p:spPr>
        <p:txBody>
          <a:bodyPr>
            <a:normAutofit/>
          </a:bodyPr>
          <a:lstStyle>
            <a:lvl1pPr marL="0" indent="0">
              <a:buNone/>
              <a:defRPr sz="2667" baseline="0">
                <a:solidFill>
                  <a:srgbClr val="808080"/>
                </a:solidFill>
              </a:defRPr>
            </a:lvl1pPr>
          </a:lstStyle>
          <a:p>
            <a:r>
              <a:rPr lang="en-GB" noProof="0" dirty="0"/>
              <a:t>Click icon to insert image</a:t>
            </a:r>
          </a:p>
        </p:txBody>
      </p:sp>
    </p:spTree>
    <p:extLst>
      <p:ext uri="{BB962C8B-B14F-4D97-AF65-F5344CB8AC3E}">
        <p14:creationId xmlns:p14="http://schemas.microsoft.com/office/powerpoint/2010/main" val="1296431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X Image/Text">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39349" y="240000"/>
            <a:ext cx="3744000" cy="27408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1" hasCustomPrompt="1"/>
          </p:nvPr>
        </p:nvSpPr>
        <p:spPr>
          <a:xfrm>
            <a:off x="4224000" y="240000"/>
            <a:ext cx="3744000" cy="27408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8208000" y="240000"/>
            <a:ext cx="3744000" cy="27408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6" name="Rektangel 5"/>
          <p:cNvSpPr/>
          <p:nvPr/>
        </p:nvSpPr>
        <p:spPr>
          <a:xfrm>
            <a:off x="240000" y="3220800"/>
            <a:ext cx="3744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1800"/>
          </a:p>
        </p:txBody>
      </p:sp>
      <p:sp>
        <p:nvSpPr>
          <p:cNvPr id="7" name="Rektangel 6"/>
          <p:cNvSpPr/>
          <p:nvPr/>
        </p:nvSpPr>
        <p:spPr>
          <a:xfrm>
            <a:off x="4224000" y="3226056"/>
            <a:ext cx="3744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1800"/>
          </a:p>
        </p:txBody>
      </p:sp>
      <p:sp>
        <p:nvSpPr>
          <p:cNvPr id="8" name="Rektangel 7"/>
          <p:cNvSpPr/>
          <p:nvPr/>
        </p:nvSpPr>
        <p:spPr>
          <a:xfrm>
            <a:off x="8208000" y="3226056"/>
            <a:ext cx="3744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1800"/>
          </a:p>
        </p:txBody>
      </p:sp>
      <p:sp>
        <p:nvSpPr>
          <p:cNvPr id="10" name="Undertittel 2"/>
          <p:cNvSpPr>
            <a:spLocks noGrp="1"/>
          </p:cNvSpPr>
          <p:nvPr>
            <p:ph type="subTitle" idx="1" hasCustomPrompt="1"/>
          </p:nvPr>
        </p:nvSpPr>
        <p:spPr>
          <a:xfrm>
            <a:off x="335360" y="3332991"/>
            <a:ext cx="3551979" cy="2496277"/>
          </a:xfrm>
          <a:prstGeom prst="rect">
            <a:avLst/>
          </a:prstGeom>
          <a:ln>
            <a:noFill/>
          </a:ln>
        </p:spPr>
        <p:txBody>
          <a:bodyPr anchor="ctr" anchorCtr="0"/>
          <a:lstStyle>
            <a:lvl1pPr marL="0" indent="0" algn="ctr">
              <a:buNone/>
              <a:defRPr sz="1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
        <p:nvSpPr>
          <p:cNvPr id="17" name="Plassholder for tekst 16"/>
          <p:cNvSpPr>
            <a:spLocks noGrp="1"/>
          </p:cNvSpPr>
          <p:nvPr>
            <p:ph type="body" sz="quarter" idx="13" hasCustomPrompt="1"/>
          </p:nvPr>
        </p:nvSpPr>
        <p:spPr>
          <a:xfrm>
            <a:off x="4368800" y="3333752"/>
            <a:ext cx="3454400" cy="2495549"/>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
        <p:nvSpPr>
          <p:cNvPr id="18" name="Plassholder for tekst 16"/>
          <p:cNvSpPr>
            <a:spLocks noGrp="1"/>
          </p:cNvSpPr>
          <p:nvPr>
            <p:ph type="body" sz="quarter" idx="14" hasCustomPrompt="1"/>
          </p:nvPr>
        </p:nvSpPr>
        <p:spPr>
          <a:xfrm>
            <a:off x="8352000" y="3343713"/>
            <a:ext cx="3454400" cy="2495549"/>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296690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Image (3)">
    <p:spTree>
      <p:nvGrpSpPr>
        <p:cNvPr id="1" name=""/>
        <p:cNvGrpSpPr/>
        <p:nvPr/>
      </p:nvGrpSpPr>
      <p:grpSpPr>
        <a:xfrm>
          <a:off x="0" y="0"/>
          <a:ext cx="0" cy="0"/>
          <a:chOff x="0" y="0"/>
          <a:chExt cx="0" cy="0"/>
        </a:xfrm>
      </p:grpSpPr>
      <p:sp>
        <p:nvSpPr>
          <p:cNvPr id="3" name="Plassholder for bilde 4"/>
          <p:cNvSpPr>
            <a:spLocks noGrp="1"/>
          </p:cNvSpPr>
          <p:nvPr>
            <p:ph type="pic" sz="quarter" idx="12" hasCustomPrompt="1"/>
          </p:nvPr>
        </p:nvSpPr>
        <p:spPr>
          <a:xfrm>
            <a:off x="8208000" y="240000"/>
            <a:ext cx="3744000" cy="5721600"/>
          </a:xfrm>
          <a:prstGeom prst="rect">
            <a:avLst/>
          </a:prstGeom>
        </p:spPr>
        <p:txBody>
          <a:bodyPr>
            <a:normAutofit/>
          </a:bodyPr>
          <a:lstStyle>
            <a:lvl1pPr marL="0" indent="0">
              <a:buNone/>
              <a:defRPr sz="1600"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
        <p:nvSpPr>
          <p:cNvPr id="4" name="Rektangel 3"/>
          <p:cNvSpPr/>
          <p:nvPr/>
        </p:nvSpPr>
        <p:spPr>
          <a:xfrm>
            <a:off x="240000" y="240000"/>
            <a:ext cx="7728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1800"/>
          </a:p>
        </p:txBody>
      </p:sp>
      <p:sp>
        <p:nvSpPr>
          <p:cNvPr id="5" name="Undertittel 2"/>
          <p:cNvSpPr>
            <a:spLocks noGrp="1"/>
          </p:cNvSpPr>
          <p:nvPr>
            <p:ph type="subTitle" idx="1" hasCustomPrompt="1"/>
          </p:nvPr>
        </p:nvSpPr>
        <p:spPr>
          <a:xfrm>
            <a:off x="431371" y="683571"/>
            <a:ext cx="7200800" cy="5049687"/>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9080662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7D1B7D5-6512-4E47-80ED-27B25E4622DA}" type="datetimeFigureOut">
              <a:rPr lang="LID4096" smtClean="0"/>
              <a:t>07/16/2024</a:t>
            </a:fld>
            <a:endParaRPr lang="LID4096"/>
          </a:p>
        </p:txBody>
      </p:sp>
      <p:sp>
        <p:nvSpPr>
          <p:cNvPr id="8" name="Footer Placeholder 7"/>
          <p:cNvSpPr>
            <a:spLocks noGrp="1"/>
          </p:cNvSpPr>
          <p:nvPr>
            <p:ph type="ftr" sz="quarter" idx="11"/>
          </p:nvPr>
        </p:nvSpPr>
        <p:spPr/>
        <p:txBody>
          <a:bodyPr/>
          <a:lstStyle/>
          <a:p>
            <a:endParaRPr lang="LID4096"/>
          </a:p>
        </p:txBody>
      </p:sp>
      <p:sp>
        <p:nvSpPr>
          <p:cNvPr id="9" name="Slide Number Placeholder 8"/>
          <p:cNvSpPr>
            <a:spLocks noGrp="1"/>
          </p:cNvSpPr>
          <p:nvPr>
            <p:ph type="sldNum" sz="quarter" idx="12"/>
          </p:nvPr>
        </p:nvSpPr>
        <p:spPr/>
        <p:txBody>
          <a:bodyPr/>
          <a:lstStyle/>
          <a:p>
            <a:fld id="{9F11B6D4-E9CA-40A9-9F8D-39FE5507EC8B}" type="slidenum">
              <a:rPr lang="LID4096" smtClean="0"/>
              <a:t>‹Nº›</a:t>
            </a:fld>
            <a:endParaRPr lang="LID4096"/>
          </a:p>
        </p:txBody>
      </p:sp>
    </p:spTree>
    <p:extLst>
      <p:ext uri="{BB962C8B-B14F-4D97-AF65-F5344CB8AC3E}">
        <p14:creationId xmlns:p14="http://schemas.microsoft.com/office/powerpoint/2010/main" val="29362483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bulletlist">
    <p:spTree>
      <p:nvGrpSpPr>
        <p:cNvPr id="1" name=""/>
        <p:cNvGrpSpPr/>
        <p:nvPr/>
      </p:nvGrpSpPr>
      <p:grpSpPr>
        <a:xfrm>
          <a:off x="0" y="0"/>
          <a:ext cx="0" cy="0"/>
          <a:chOff x="0" y="0"/>
          <a:chExt cx="0" cy="0"/>
        </a:xfrm>
      </p:grpSpPr>
      <p:sp>
        <p:nvSpPr>
          <p:cNvPr id="4" name="Rektangel 3"/>
          <p:cNvSpPr/>
          <p:nvPr/>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1800"/>
          </a:p>
        </p:txBody>
      </p:sp>
      <p:sp>
        <p:nvSpPr>
          <p:cNvPr id="2" name="Tittel 1"/>
          <p:cNvSpPr>
            <a:spLocks noGrp="1"/>
          </p:cNvSpPr>
          <p:nvPr>
            <p:ph type="title" hasCustomPrompt="1"/>
          </p:nvPr>
        </p:nvSpPr>
        <p:spPr>
          <a:xfrm>
            <a:off x="609600" y="443119"/>
            <a:ext cx="10972800" cy="1143000"/>
          </a:xfrm>
          <a:prstGeom prst="rect">
            <a:avLst/>
          </a:prstGeom>
        </p:spPr>
        <p:txBody>
          <a:bodyPr vert="horz"/>
          <a:lstStyle>
            <a:lvl1pPr algn="l">
              <a:defRPr sz="3600"/>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623594" y="1674850"/>
            <a:ext cx="10958807" cy="3923519"/>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a:p>
            <a:r>
              <a:rPr lang="nb-NO"/>
              <a:t>And </a:t>
            </a:r>
            <a:r>
              <a:rPr lang="nb-NO" err="1"/>
              <a:t>edit</a:t>
            </a:r>
            <a:r>
              <a:rPr lang="nb-NO"/>
              <a:t> </a:t>
            </a:r>
            <a:r>
              <a:rPr lang="nb-NO" err="1"/>
              <a:t>this</a:t>
            </a:r>
            <a:r>
              <a:rPr lang="nb-NO"/>
              <a:t> </a:t>
            </a:r>
            <a:r>
              <a:rPr lang="nb-NO" err="1"/>
              <a:t>text</a:t>
            </a:r>
            <a:r>
              <a:rPr lang="nb-NO"/>
              <a:t> </a:t>
            </a:r>
            <a:r>
              <a:rPr lang="nb-NO" err="1"/>
              <a:t>too</a:t>
            </a:r>
            <a:endParaRPr lang="nb-NO"/>
          </a:p>
          <a:p>
            <a:r>
              <a:rPr lang="nb-NO"/>
              <a:t>This </a:t>
            </a:r>
            <a:r>
              <a:rPr lang="nb-NO" err="1"/>
              <a:t>text</a:t>
            </a:r>
            <a:r>
              <a:rPr lang="nb-NO"/>
              <a:t> </a:t>
            </a:r>
            <a:r>
              <a:rPr lang="nb-NO" err="1"/>
              <a:t>should</a:t>
            </a:r>
            <a:r>
              <a:rPr lang="nb-NO"/>
              <a:t> be </a:t>
            </a:r>
            <a:r>
              <a:rPr lang="nb-NO" err="1"/>
              <a:t>edited</a:t>
            </a:r>
            <a:endParaRPr lang="nb-NO"/>
          </a:p>
          <a:p>
            <a:endParaRPr lang="nb-NO"/>
          </a:p>
          <a:p>
            <a:endParaRPr lang="nb-NO"/>
          </a:p>
        </p:txBody>
      </p:sp>
    </p:spTree>
    <p:extLst>
      <p:ext uri="{BB962C8B-B14F-4D97-AF65-F5344CB8AC3E}">
        <p14:creationId xmlns:p14="http://schemas.microsoft.com/office/powerpoint/2010/main" val="1316023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slide">
    <p:spTree>
      <p:nvGrpSpPr>
        <p:cNvPr id="1" name=""/>
        <p:cNvGrpSpPr/>
        <p:nvPr/>
      </p:nvGrpSpPr>
      <p:grpSpPr>
        <a:xfrm>
          <a:off x="0" y="0"/>
          <a:ext cx="0" cy="0"/>
          <a:chOff x="0" y="0"/>
          <a:chExt cx="0" cy="0"/>
        </a:xfrm>
      </p:grpSpPr>
      <p:sp>
        <p:nvSpPr>
          <p:cNvPr id="4" name="Rektangel 3"/>
          <p:cNvSpPr/>
          <p:nvPr/>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1800"/>
          </a:p>
        </p:txBody>
      </p:sp>
      <p:sp>
        <p:nvSpPr>
          <p:cNvPr id="2" name="Tittel 1"/>
          <p:cNvSpPr>
            <a:spLocks noGrp="1"/>
          </p:cNvSpPr>
          <p:nvPr>
            <p:ph type="title" hasCustomPrompt="1"/>
          </p:nvPr>
        </p:nvSpPr>
        <p:spPr>
          <a:xfrm>
            <a:off x="609600" y="443119"/>
            <a:ext cx="10972800" cy="1143000"/>
          </a:xfrm>
          <a:prstGeom prst="rect">
            <a:avLst/>
          </a:prstGeom>
        </p:spPr>
        <p:txBody>
          <a:bodyPr vert="horz"/>
          <a:lstStyle>
            <a:lvl1pPr algn="l">
              <a:defRPr sz="3600"/>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623594" y="1674850"/>
            <a:ext cx="10958807" cy="3923519"/>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0203520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D1B7D5-6512-4E47-80ED-27B25E4622DA}" type="datetimeFigureOut">
              <a:rPr lang="LID4096" smtClean="0"/>
              <a:t>07/16/2024</a:t>
            </a:fld>
            <a:endParaRPr lang="LID4096"/>
          </a:p>
        </p:txBody>
      </p:sp>
      <p:sp>
        <p:nvSpPr>
          <p:cNvPr id="3" name="Footer Placeholder 2"/>
          <p:cNvSpPr>
            <a:spLocks noGrp="1"/>
          </p:cNvSpPr>
          <p:nvPr>
            <p:ph type="ftr" sz="quarter" idx="11"/>
          </p:nvPr>
        </p:nvSpPr>
        <p:spPr/>
        <p:txBody>
          <a:bodyPr/>
          <a:lstStyle/>
          <a:p>
            <a:endParaRPr lang="LID4096"/>
          </a:p>
        </p:txBody>
      </p:sp>
      <p:sp>
        <p:nvSpPr>
          <p:cNvPr id="4" name="Slide Number Placeholder 3"/>
          <p:cNvSpPr>
            <a:spLocks noGrp="1"/>
          </p:cNvSpPr>
          <p:nvPr>
            <p:ph type="sldNum" sz="quarter" idx="12"/>
          </p:nvPr>
        </p:nvSpPr>
        <p:spPr/>
        <p:txBody>
          <a:bodyPr/>
          <a:lstStyle/>
          <a:p>
            <a:fld id="{9F11B6D4-E9CA-40A9-9F8D-39FE5507EC8B}" type="slidenum">
              <a:rPr lang="LID4096" smtClean="0"/>
              <a:t>‹Nº›</a:t>
            </a:fld>
            <a:endParaRPr lang="LID4096"/>
          </a:p>
        </p:txBody>
      </p:sp>
    </p:spTree>
    <p:extLst>
      <p:ext uri="{BB962C8B-B14F-4D97-AF65-F5344CB8AC3E}">
        <p14:creationId xmlns:p14="http://schemas.microsoft.com/office/powerpoint/2010/main" val="1163488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5" name="Rektangel 4"/>
          <p:cNvSpPr/>
          <p:nvPr userDrawn="1"/>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2" name="Tittel 1"/>
          <p:cNvSpPr>
            <a:spLocks noGrp="1"/>
          </p:cNvSpPr>
          <p:nvPr>
            <p:ph type="ctrTitle" hasCustomPrompt="1"/>
          </p:nvPr>
        </p:nvSpPr>
        <p:spPr>
          <a:xfrm>
            <a:off x="914400" y="1864507"/>
            <a:ext cx="10363200" cy="1102628"/>
          </a:xfrm>
          <a:prstGeom prst="rect">
            <a:avLst/>
          </a:prstGeom>
        </p:spPr>
        <p:txBody>
          <a:bodyPr/>
          <a:lstStyle/>
          <a:p>
            <a:r>
              <a:rPr lang="nb-NO"/>
              <a:t>EDIT THIS TEXT</a:t>
            </a:r>
          </a:p>
        </p:txBody>
      </p:sp>
      <p:sp>
        <p:nvSpPr>
          <p:cNvPr id="3" name="Undertittel 2"/>
          <p:cNvSpPr>
            <a:spLocks noGrp="1"/>
          </p:cNvSpPr>
          <p:nvPr>
            <p:ph type="subTitle" idx="1" hasCustomPrompt="1"/>
          </p:nvPr>
        </p:nvSpPr>
        <p:spPr>
          <a:xfrm>
            <a:off x="1828800" y="3298372"/>
            <a:ext cx="8534400" cy="1752600"/>
          </a:xfrm>
          <a:prstGeom prst="rect">
            <a:avLst/>
          </a:prstGeom>
        </p:spPr>
        <p:txBody>
          <a:bodyPr/>
          <a:lstStyle>
            <a:lvl1pPr marL="0" indent="0" algn="ctr">
              <a:buNone/>
              <a:defRPr>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8024266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 X Image/Text">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6216000" y="240000"/>
            <a:ext cx="5736000" cy="27408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0" hasCustomPrompt="1"/>
          </p:nvPr>
        </p:nvSpPr>
        <p:spPr>
          <a:xfrm>
            <a:off x="239349" y="240000"/>
            <a:ext cx="5736000" cy="27408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5" name="Rektangel 4"/>
          <p:cNvSpPr/>
          <p:nvPr/>
        </p:nvSpPr>
        <p:spPr>
          <a:xfrm>
            <a:off x="240000" y="3220800"/>
            <a:ext cx="5736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1800"/>
          </a:p>
        </p:txBody>
      </p:sp>
      <p:sp>
        <p:nvSpPr>
          <p:cNvPr id="6" name="Rektangel 5"/>
          <p:cNvSpPr/>
          <p:nvPr/>
        </p:nvSpPr>
        <p:spPr>
          <a:xfrm>
            <a:off x="6216000" y="3220800"/>
            <a:ext cx="5736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1800"/>
          </a:p>
        </p:txBody>
      </p:sp>
      <p:sp>
        <p:nvSpPr>
          <p:cNvPr id="10" name="Plassholder for tekst 16"/>
          <p:cNvSpPr>
            <a:spLocks noGrp="1"/>
          </p:cNvSpPr>
          <p:nvPr>
            <p:ph type="body" sz="quarter" idx="13" hasCustomPrompt="1"/>
          </p:nvPr>
        </p:nvSpPr>
        <p:spPr>
          <a:xfrm>
            <a:off x="431371" y="3333752"/>
            <a:ext cx="5376597" cy="2495549"/>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
        <p:nvSpPr>
          <p:cNvPr id="11" name="Plassholder for tekst 16"/>
          <p:cNvSpPr>
            <a:spLocks noGrp="1"/>
          </p:cNvSpPr>
          <p:nvPr>
            <p:ph type="body" sz="quarter" idx="14" hasCustomPrompt="1"/>
          </p:nvPr>
        </p:nvSpPr>
        <p:spPr>
          <a:xfrm>
            <a:off x="6384032" y="3341809"/>
            <a:ext cx="5376597" cy="2495549"/>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1726524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Image (2)">
    <p:spTree>
      <p:nvGrpSpPr>
        <p:cNvPr id="1" name=""/>
        <p:cNvGrpSpPr/>
        <p:nvPr/>
      </p:nvGrpSpPr>
      <p:grpSpPr>
        <a:xfrm>
          <a:off x="0" y="0"/>
          <a:ext cx="0" cy="0"/>
          <a:chOff x="0" y="0"/>
          <a:chExt cx="0" cy="0"/>
        </a:xfrm>
      </p:grpSpPr>
      <p:sp>
        <p:nvSpPr>
          <p:cNvPr id="3" name="Rektangel 2"/>
          <p:cNvSpPr/>
          <p:nvPr/>
        </p:nvSpPr>
        <p:spPr>
          <a:xfrm>
            <a:off x="240000" y="240000"/>
            <a:ext cx="5736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1800"/>
          </a:p>
        </p:txBody>
      </p:sp>
      <p:sp>
        <p:nvSpPr>
          <p:cNvPr id="5" name="Undertittel 2"/>
          <p:cNvSpPr>
            <a:spLocks noGrp="1"/>
          </p:cNvSpPr>
          <p:nvPr>
            <p:ph type="subTitle" idx="1" hasCustomPrompt="1"/>
          </p:nvPr>
        </p:nvSpPr>
        <p:spPr>
          <a:xfrm>
            <a:off x="431371" y="683571"/>
            <a:ext cx="5280387" cy="5049687"/>
          </a:xfrm>
          <a:prstGeom prst="rect">
            <a:avLst/>
          </a:prstGeom>
        </p:spPr>
        <p:txBody>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
        <p:nvSpPr>
          <p:cNvPr id="6" name="Plassholder for bilde 4"/>
          <p:cNvSpPr>
            <a:spLocks noGrp="1"/>
          </p:cNvSpPr>
          <p:nvPr>
            <p:ph type="pic" sz="quarter" idx="11" hasCustomPrompt="1"/>
          </p:nvPr>
        </p:nvSpPr>
        <p:spPr>
          <a:xfrm>
            <a:off x="6216000" y="240000"/>
            <a:ext cx="5736000" cy="5721600"/>
          </a:xfrm>
          <a:prstGeom prst="rect">
            <a:avLst/>
          </a:prstGeom>
        </p:spPr>
        <p:txBody>
          <a:bodyPr>
            <a:normAutofit/>
          </a:bodyPr>
          <a:lstStyle>
            <a:lvl1pPr marL="0" indent="0">
              <a:buNone/>
              <a:defRPr sz="2000"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15862941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5" name="Rektangel 4"/>
          <p:cNvSpPr/>
          <p:nvPr/>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1800"/>
          </a:p>
        </p:txBody>
      </p:sp>
      <p:sp>
        <p:nvSpPr>
          <p:cNvPr id="2" name="Tittel 1"/>
          <p:cNvSpPr>
            <a:spLocks noGrp="1"/>
          </p:cNvSpPr>
          <p:nvPr>
            <p:ph type="ctrTitle" hasCustomPrompt="1"/>
          </p:nvPr>
        </p:nvSpPr>
        <p:spPr>
          <a:xfrm>
            <a:off x="914400" y="1864507"/>
            <a:ext cx="10363200" cy="1102628"/>
          </a:xfrm>
          <a:prstGeom prst="rect">
            <a:avLst/>
          </a:prstGeom>
        </p:spPr>
        <p:txBody>
          <a:bodyPr/>
          <a:lstStyle/>
          <a:p>
            <a:r>
              <a:rPr lang="nb-NO"/>
              <a:t>EDIT THIS TEXT</a:t>
            </a:r>
          </a:p>
        </p:txBody>
      </p:sp>
      <p:sp>
        <p:nvSpPr>
          <p:cNvPr id="3" name="Undertittel 2"/>
          <p:cNvSpPr>
            <a:spLocks noGrp="1"/>
          </p:cNvSpPr>
          <p:nvPr>
            <p:ph type="subTitle" idx="1" hasCustomPrompt="1"/>
          </p:nvPr>
        </p:nvSpPr>
        <p:spPr>
          <a:xfrm>
            <a:off x="1828800" y="3298372"/>
            <a:ext cx="8534400" cy="175260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41367358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a:t>Insert the title of your subtitle Here</a:t>
            </a:r>
          </a:p>
        </p:txBody>
      </p:sp>
    </p:spTree>
    <p:extLst>
      <p:ext uri="{BB962C8B-B14F-4D97-AF65-F5344CB8AC3E}">
        <p14:creationId xmlns:p14="http://schemas.microsoft.com/office/powerpoint/2010/main" val="10730028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6" name="Rektangel 5"/>
          <p:cNvSpPr/>
          <p:nvPr userDrawn="1"/>
        </p:nvSpPr>
        <p:spPr>
          <a:xfrm>
            <a:off x="240000" y="240000"/>
            <a:ext cx="11712000" cy="5721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5" name="Tittel 1"/>
          <p:cNvSpPr>
            <a:spLocks noGrp="1"/>
          </p:cNvSpPr>
          <p:nvPr>
            <p:ph type="ctrTitle" hasCustomPrompt="1"/>
          </p:nvPr>
        </p:nvSpPr>
        <p:spPr>
          <a:xfrm>
            <a:off x="914400" y="2398936"/>
            <a:ext cx="10363200" cy="1470025"/>
          </a:xfrm>
          <a:prstGeom prst="rect">
            <a:avLst/>
          </a:prstGeom>
        </p:spPr>
        <p:txBody>
          <a:bodyPr/>
          <a:lstStyle>
            <a:lvl1pPr algn="ctr">
              <a:defRPr>
                <a:solidFill>
                  <a:schemeClr val="bg1"/>
                </a:solidFill>
              </a:defRPr>
            </a:lvl1pPr>
          </a:lstStyle>
          <a:p>
            <a:r>
              <a:rPr lang="nb-NO"/>
              <a:t>EDIT THIS TEXT</a:t>
            </a:r>
          </a:p>
        </p:txBody>
      </p:sp>
    </p:spTree>
    <p:extLst>
      <p:ext uri="{BB962C8B-B14F-4D97-AF65-F5344CB8AC3E}">
        <p14:creationId xmlns:p14="http://schemas.microsoft.com/office/powerpoint/2010/main" val="8979253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5" name="Rektangel 4"/>
          <p:cNvSpPr/>
          <p:nvPr userDrawn="1"/>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2" name="Tittel 1"/>
          <p:cNvSpPr>
            <a:spLocks noGrp="1"/>
          </p:cNvSpPr>
          <p:nvPr>
            <p:ph type="ctrTitle" hasCustomPrompt="1"/>
          </p:nvPr>
        </p:nvSpPr>
        <p:spPr>
          <a:xfrm>
            <a:off x="914400" y="1864507"/>
            <a:ext cx="10363200" cy="1102628"/>
          </a:xfrm>
          <a:prstGeom prst="rect">
            <a:avLst/>
          </a:prstGeom>
        </p:spPr>
        <p:txBody>
          <a:bodyPr/>
          <a:lstStyle/>
          <a:p>
            <a:r>
              <a:rPr lang="nb-NO"/>
              <a:t>EDIT THIS TEXT</a:t>
            </a:r>
          </a:p>
        </p:txBody>
      </p:sp>
      <p:sp>
        <p:nvSpPr>
          <p:cNvPr id="3" name="Undertittel 2"/>
          <p:cNvSpPr>
            <a:spLocks noGrp="1"/>
          </p:cNvSpPr>
          <p:nvPr>
            <p:ph type="subTitle" idx="1" hasCustomPrompt="1"/>
          </p:nvPr>
        </p:nvSpPr>
        <p:spPr>
          <a:xfrm>
            <a:off x="1828800" y="3298372"/>
            <a:ext cx="8534400" cy="1752600"/>
          </a:xfrm>
          <a:prstGeom prst="rect">
            <a:avLst/>
          </a:prstGeom>
        </p:spPr>
        <p:txBody>
          <a:bodyPr/>
          <a:lstStyle>
            <a:lvl1pPr marL="0" indent="0" algn="ctr">
              <a:buNone/>
              <a:defRPr>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6750565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6" name="Rektangel 5"/>
          <p:cNvSpPr/>
          <p:nvPr userDrawn="1"/>
        </p:nvSpPr>
        <p:spPr>
          <a:xfrm>
            <a:off x="240000" y="240000"/>
            <a:ext cx="11712000" cy="5721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5" name="Tittel 1"/>
          <p:cNvSpPr>
            <a:spLocks noGrp="1"/>
          </p:cNvSpPr>
          <p:nvPr>
            <p:ph type="ctrTitle" hasCustomPrompt="1"/>
          </p:nvPr>
        </p:nvSpPr>
        <p:spPr>
          <a:xfrm>
            <a:off x="914400" y="2398936"/>
            <a:ext cx="10363200" cy="1470025"/>
          </a:xfrm>
          <a:prstGeom prst="rect">
            <a:avLst/>
          </a:prstGeom>
        </p:spPr>
        <p:txBody>
          <a:bodyPr/>
          <a:lstStyle>
            <a:lvl1pPr algn="ctr">
              <a:defRPr>
                <a:solidFill>
                  <a:schemeClr val="bg1"/>
                </a:solidFill>
              </a:defRPr>
            </a:lvl1pPr>
          </a:lstStyle>
          <a:p>
            <a:r>
              <a:rPr lang="nb-NO"/>
              <a:t>EDIT THIS TEXT</a:t>
            </a:r>
          </a:p>
        </p:txBody>
      </p:sp>
    </p:spTree>
    <p:extLst>
      <p:ext uri="{BB962C8B-B14F-4D97-AF65-F5344CB8AC3E}">
        <p14:creationId xmlns:p14="http://schemas.microsoft.com/office/powerpoint/2010/main" val="2985375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slide">
    <p:spTree>
      <p:nvGrpSpPr>
        <p:cNvPr id="1" name=""/>
        <p:cNvGrpSpPr/>
        <p:nvPr/>
      </p:nvGrpSpPr>
      <p:grpSpPr>
        <a:xfrm>
          <a:off x="0" y="0"/>
          <a:ext cx="0" cy="0"/>
          <a:chOff x="0" y="0"/>
          <a:chExt cx="0" cy="0"/>
        </a:xfrm>
      </p:grpSpPr>
      <p:sp>
        <p:nvSpPr>
          <p:cNvPr id="4" name="Rektangel 3"/>
          <p:cNvSpPr/>
          <p:nvPr userDrawn="1"/>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2" name="Tittel 1"/>
          <p:cNvSpPr>
            <a:spLocks noGrp="1"/>
          </p:cNvSpPr>
          <p:nvPr>
            <p:ph type="title" hasCustomPrompt="1"/>
          </p:nvPr>
        </p:nvSpPr>
        <p:spPr>
          <a:xfrm>
            <a:off x="609600" y="443119"/>
            <a:ext cx="10972800" cy="1143000"/>
          </a:xfrm>
          <a:prstGeom prst="rect">
            <a:avLst/>
          </a:prstGeom>
        </p:spPr>
        <p:txBody>
          <a:bodyPr vert="horz"/>
          <a:lstStyle>
            <a:lvl1pPr algn="l">
              <a:defRPr sz="4800"/>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623592" y="1674849"/>
            <a:ext cx="10958807" cy="3923519"/>
          </a:xfrm>
          <a:prstGeom prst="rect">
            <a:avLst/>
          </a:prstGeom>
        </p:spPr>
        <p:txBody>
          <a:bodyPr/>
          <a:lstStyle>
            <a:lvl1pPr marL="0" indent="0" algn="l">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3293812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bulletlist">
    <p:spTree>
      <p:nvGrpSpPr>
        <p:cNvPr id="1" name=""/>
        <p:cNvGrpSpPr/>
        <p:nvPr/>
      </p:nvGrpSpPr>
      <p:grpSpPr>
        <a:xfrm>
          <a:off x="0" y="0"/>
          <a:ext cx="0" cy="0"/>
          <a:chOff x="0" y="0"/>
          <a:chExt cx="0" cy="0"/>
        </a:xfrm>
      </p:grpSpPr>
      <p:sp>
        <p:nvSpPr>
          <p:cNvPr id="4" name="Rektangel 3"/>
          <p:cNvSpPr/>
          <p:nvPr userDrawn="1"/>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2" name="Tittel 1"/>
          <p:cNvSpPr>
            <a:spLocks noGrp="1"/>
          </p:cNvSpPr>
          <p:nvPr>
            <p:ph type="title" hasCustomPrompt="1"/>
          </p:nvPr>
        </p:nvSpPr>
        <p:spPr>
          <a:xfrm>
            <a:off x="609600" y="443119"/>
            <a:ext cx="10972800" cy="1143000"/>
          </a:xfrm>
          <a:prstGeom prst="rect">
            <a:avLst/>
          </a:prstGeom>
        </p:spPr>
        <p:txBody>
          <a:bodyPr vert="horz"/>
          <a:lstStyle>
            <a:lvl1pPr algn="l">
              <a:defRPr sz="4800"/>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623592" y="1674849"/>
            <a:ext cx="10958807" cy="3923519"/>
          </a:xfrm>
          <a:prstGeom prst="rect">
            <a:avLst/>
          </a:prstGeom>
        </p:spPr>
        <p:txBody>
          <a:bodyPr/>
          <a:lstStyle>
            <a:lvl1pPr marL="457189" marR="0" indent="-457189" algn="l" defTabSz="609585" rtl="0" eaLnBrk="1" fontAlgn="auto" latinLnBrk="0" hangingPunct="1">
              <a:lnSpc>
                <a:spcPct val="100000"/>
              </a:lnSpc>
              <a:spcBef>
                <a:spcPct val="20000"/>
              </a:spcBef>
              <a:spcAft>
                <a:spcPts val="0"/>
              </a:spcAft>
              <a:buClrTx/>
              <a:buSzTx/>
              <a:buFont typeface="Arial"/>
              <a:buChar char="•"/>
              <a:tabLst/>
              <a:defRPr sz="3200" baseline="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a:p>
            <a:r>
              <a:rPr lang="nb-NO"/>
              <a:t>And </a:t>
            </a:r>
            <a:r>
              <a:rPr lang="nb-NO" err="1"/>
              <a:t>edit</a:t>
            </a:r>
            <a:r>
              <a:rPr lang="nb-NO"/>
              <a:t> </a:t>
            </a:r>
            <a:r>
              <a:rPr lang="nb-NO" err="1"/>
              <a:t>this</a:t>
            </a:r>
            <a:r>
              <a:rPr lang="nb-NO"/>
              <a:t> </a:t>
            </a:r>
            <a:r>
              <a:rPr lang="nb-NO" err="1"/>
              <a:t>text</a:t>
            </a:r>
            <a:r>
              <a:rPr lang="nb-NO"/>
              <a:t> </a:t>
            </a:r>
            <a:r>
              <a:rPr lang="nb-NO" err="1"/>
              <a:t>too</a:t>
            </a:r>
            <a:endParaRPr lang="nb-NO"/>
          </a:p>
          <a:p>
            <a:r>
              <a:rPr lang="nb-NO"/>
              <a:t>This </a:t>
            </a:r>
            <a:r>
              <a:rPr lang="nb-NO" err="1"/>
              <a:t>text</a:t>
            </a:r>
            <a:r>
              <a:rPr lang="nb-NO"/>
              <a:t> </a:t>
            </a:r>
            <a:r>
              <a:rPr lang="nb-NO" err="1"/>
              <a:t>should</a:t>
            </a:r>
            <a:r>
              <a:rPr lang="nb-NO"/>
              <a:t> be </a:t>
            </a:r>
            <a:r>
              <a:rPr lang="nb-NO" err="1"/>
              <a:t>edited</a:t>
            </a:r>
            <a:endParaRPr lang="nb-NO"/>
          </a:p>
          <a:p>
            <a:endParaRPr lang="nb-NO"/>
          </a:p>
          <a:p>
            <a:endParaRPr lang="nb-NO"/>
          </a:p>
        </p:txBody>
      </p:sp>
    </p:spTree>
    <p:extLst>
      <p:ext uri="{BB962C8B-B14F-4D97-AF65-F5344CB8AC3E}">
        <p14:creationId xmlns:p14="http://schemas.microsoft.com/office/powerpoint/2010/main" val="24578641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no heading">
    <p:spTree>
      <p:nvGrpSpPr>
        <p:cNvPr id="1" name=""/>
        <p:cNvGrpSpPr/>
        <p:nvPr/>
      </p:nvGrpSpPr>
      <p:grpSpPr>
        <a:xfrm>
          <a:off x="0" y="0"/>
          <a:ext cx="0" cy="0"/>
          <a:chOff x="0" y="0"/>
          <a:chExt cx="0" cy="0"/>
        </a:xfrm>
      </p:grpSpPr>
      <p:sp>
        <p:nvSpPr>
          <p:cNvPr id="4" name="Rektangel 3"/>
          <p:cNvSpPr/>
          <p:nvPr userDrawn="1"/>
        </p:nvSpPr>
        <p:spPr>
          <a:xfrm>
            <a:off x="240000" y="240000"/>
            <a:ext cx="11712651"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5" name="Undertittel 2"/>
          <p:cNvSpPr>
            <a:spLocks noGrp="1"/>
          </p:cNvSpPr>
          <p:nvPr>
            <p:ph type="subTitle" idx="1" hasCustomPrompt="1"/>
          </p:nvPr>
        </p:nvSpPr>
        <p:spPr>
          <a:xfrm>
            <a:off x="431371" y="683570"/>
            <a:ext cx="11329259" cy="5049687"/>
          </a:xfrm>
          <a:prstGeom prst="rect">
            <a:avLst/>
          </a:prstGeom>
        </p:spPr>
        <p:txBody>
          <a:bodyPr/>
          <a:lstStyle>
            <a:lvl1pPr marL="0" indent="0" algn="l">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40750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bulletlist">
    <p:spTree>
      <p:nvGrpSpPr>
        <p:cNvPr id="1" name=""/>
        <p:cNvGrpSpPr/>
        <p:nvPr/>
      </p:nvGrpSpPr>
      <p:grpSpPr>
        <a:xfrm>
          <a:off x="0" y="0"/>
          <a:ext cx="0" cy="0"/>
          <a:chOff x="0" y="0"/>
          <a:chExt cx="0" cy="0"/>
        </a:xfrm>
      </p:grpSpPr>
      <p:sp>
        <p:nvSpPr>
          <p:cNvPr id="4" name="Rektangel 3"/>
          <p:cNvSpPr/>
          <p:nvPr userDrawn="1"/>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2" name="Tittel 1"/>
          <p:cNvSpPr>
            <a:spLocks noGrp="1"/>
          </p:cNvSpPr>
          <p:nvPr>
            <p:ph type="title" hasCustomPrompt="1"/>
          </p:nvPr>
        </p:nvSpPr>
        <p:spPr>
          <a:xfrm>
            <a:off x="609600" y="443119"/>
            <a:ext cx="10972800" cy="1143000"/>
          </a:xfrm>
          <a:prstGeom prst="rect">
            <a:avLst/>
          </a:prstGeom>
        </p:spPr>
        <p:txBody>
          <a:bodyPr vert="horz"/>
          <a:lstStyle>
            <a:lvl1pPr algn="l">
              <a:defRPr sz="4800"/>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623592" y="1674849"/>
            <a:ext cx="10958807" cy="3923519"/>
          </a:xfrm>
          <a:prstGeom prst="rect">
            <a:avLst/>
          </a:prstGeom>
        </p:spPr>
        <p:txBody>
          <a:bodyPr/>
          <a:lstStyle>
            <a:lvl1pPr marL="457189" marR="0" indent="-457189" algn="l" defTabSz="609585" rtl="0" eaLnBrk="1" fontAlgn="auto" latinLnBrk="0" hangingPunct="1">
              <a:lnSpc>
                <a:spcPct val="100000"/>
              </a:lnSpc>
              <a:spcBef>
                <a:spcPct val="20000"/>
              </a:spcBef>
              <a:spcAft>
                <a:spcPts val="0"/>
              </a:spcAft>
              <a:buClrTx/>
              <a:buSzTx/>
              <a:buFont typeface="Arial"/>
              <a:buChar char="•"/>
              <a:tabLst/>
              <a:defRPr sz="3200" baseline="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a:p>
            <a:r>
              <a:rPr lang="nb-NO"/>
              <a:t>And </a:t>
            </a:r>
            <a:r>
              <a:rPr lang="nb-NO" err="1"/>
              <a:t>edit</a:t>
            </a:r>
            <a:r>
              <a:rPr lang="nb-NO"/>
              <a:t> </a:t>
            </a:r>
            <a:r>
              <a:rPr lang="nb-NO" err="1"/>
              <a:t>this</a:t>
            </a:r>
            <a:r>
              <a:rPr lang="nb-NO"/>
              <a:t> </a:t>
            </a:r>
            <a:r>
              <a:rPr lang="nb-NO" err="1"/>
              <a:t>text</a:t>
            </a:r>
            <a:r>
              <a:rPr lang="nb-NO"/>
              <a:t> </a:t>
            </a:r>
            <a:r>
              <a:rPr lang="nb-NO" err="1"/>
              <a:t>too</a:t>
            </a:r>
            <a:endParaRPr lang="nb-NO"/>
          </a:p>
          <a:p>
            <a:r>
              <a:rPr lang="nb-NO"/>
              <a:t>This </a:t>
            </a:r>
            <a:r>
              <a:rPr lang="nb-NO" err="1"/>
              <a:t>text</a:t>
            </a:r>
            <a:r>
              <a:rPr lang="nb-NO"/>
              <a:t> </a:t>
            </a:r>
            <a:r>
              <a:rPr lang="nb-NO" err="1"/>
              <a:t>should</a:t>
            </a:r>
            <a:r>
              <a:rPr lang="nb-NO"/>
              <a:t> be </a:t>
            </a:r>
            <a:r>
              <a:rPr lang="nb-NO" err="1"/>
              <a:t>edited</a:t>
            </a:r>
            <a:endParaRPr lang="nb-NO"/>
          </a:p>
          <a:p>
            <a:endParaRPr lang="nb-NO"/>
          </a:p>
          <a:p>
            <a:endParaRPr lang="nb-NO"/>
          </a:p>
        </p:txBody>
      </p:sp>
    </p:spTree>
    <p:extLst>
      <p:ext uri="{BB962C8B-B14F-4D97-AF65-F5344CB8AC3E}">
        <p14:creationId xmlns:p14="http://schemas.microsoft.com/office/powerpoint/2010/main" val="31070644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slide">
    <p:spTree>
      <p:nvGrpSpPr>
        <p:cNvPr id="1" name=""/>
        <p:cNvGrpSpPr/>
        <p:nvPr/>
      </p:nvGrpSpPr>
      <p:grpSpPr>
        <a:xfrm>
          <a:off x="0" y="0"/>
          <a:ext cx="0" cy="0"/>
          <a:chOff x="0" y="0"/>
          <a:chExt cx="0" cy="0"/>
        </a:xfrm>
      </p:grpSpPr>
      <p:sp>
        <p:nvSpPr>
          <p:cNvPr id="5" name="Plassholder for bilde 4"/>
          <p:cNvSpPr>
            <a:spLocks noGrp="1"/>
          </p:cNvSpPr>
          <p:nvPr>
            <p:ph type="pic" sz="quarter" idx="10" hasCustomPrompt="1"/>
          </p:nvPr>
        </p:nvSpPr>
        <p:spPr>
          <a:xfrm>
            <a:off x="240000" y="240000"/>
            <a:ext cx="11712000" cy="5721600"/>
          </a:xfrm>
          <a:prstGeom prst="rect">
            <a:avLst/>
          </a:prstGeom>
        </p:spPr>
        <p:txBody>
          <a:bodyPr/>
          <a:lstStyle>
            <a:lvl1pPr marL="0" indent="0">
              <a:buNone/>
              <a:defRPr sz="3733" baseline="0">
                <a:solidFill>
                  <a:schemeClr val="tx2"/>
                </a:solidFill>
              </a:defRPr>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35521511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slide">
    <p:spTree>
      <p:nvGrpSpPr>
        <p:cNvPr id="1" name=""/>
        <p:cNvGrpSpPr/>
        <p:nvPr/>
      </p:nvGrpSpPr>
      <p:grpSpPr>
        <a:xfrm>
          <a:off x="0" y="0"/>
          <a:ext cx="0" cy="0"/>
          <a:chOff x="0" y="0"/>
          <a:chExt cx="0" cy="0"/>
        </a:xfrm>
      </p:grpSpPr>
      <p:sp>
        <p:nvSpPr>
          <p:cNvPr id="3" name="Plassholder for media 2"/>
          <p:cNvSpPr>
            <a:spLocks noGrp="1"/>
          </p:cNvSpPr>
          <p:nvPr>
            <p:ph type="media" sz="quarter" idx="10" hasCustomPrompt="1"/>
          </p:nvPr>
        </p:nvSpPr>
        <p:spPr>
          <a:xfrm>
            <a:off x="240000" y="240000"/>
            <a:ext cx="11712000" cy="5721600"/>
          </a:xfrm>
          <a:prstGeom prst="rect">
            <a:avLst/>
          </a:prstGeom>
        </p:spPr>
        <p:txBody>
          <a:bodyPr vert="horz"/>
          <a:lstStyle>
            <a:lvl1pPr marL="0" indent="0">
              <a:buNone/>
              <a:defRPr sz="3733">
                <a:solidFill>
                  <a:schemeClr val="tx1">
                    <a:lumMod val="50000"/>
                    <a:lumOff val="50000"/>
                  </a:schemeClr>
                </a:solidFill>
              </a:defRPr>
            </a:lvl1pPr>
          </a:lstStyle>
          <a:p>
            <a:r>
              <a:rPr lang="nb-NO" err="1"/>
              <a:t>Click</a:t>
            </a:r>
            <a:r>
              <a:rPr lang="nb-NO"/>
              <a:t> </a:t>
            </a:r>
            <a:r>
              <a:rPr lang="nb-NO" err="1"/>
              <a:t>icon</a:t>
            </a:r>
            <a:r>
              <a:rPr lang="nb-NO"/>
              <a:t> to </a:t>
            </a:r>
            <a:r>
              <a:rPr lang="nb-NO" err="1"/>
              <a:t>insert</a:t>
            </a:r>
            <a:r>
              <a:rPr lang="nb-NO"/>
              <a:t> video.</a:t>
            </a:r>
          </a:p>
        </p:txBody>
      </p:sp>
    </p:spTree>
    <p:extLst>
      <p:ext uri="{BB962C8B-B14F-4D97-AF65-F5344CB8AC3E}">
        <p14:creationId xmlns:p14="http://schemas.microsoft.com/office/powerpoint/2010/main" val="19162928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Heading">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40000" y="240000"/>
            <a:ext cx="11712000" cy="5721600"/>
          </a:xfrm>
          <a:prstGeom prst="rect">
            <a:avLst/>
          </a:prstGeom>
        </p:spPr>
        <p:txBody>
          <a:bodyPr/>
          <a:lstStyle>
            <a:lvl1pPr marL="0" indent="0">
              <a:buNone/>
              <a:defRPr sz="3733"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
        <p:nvSpPr>
          <p:cNvPr id="2" name="Tittel 1"/>
          <p:cNvSpPr>
            <a:spLocks noGrp="1"/>
          </p:cNvSpPr>
          <p:nvPr>
            <p:ph type="title" hasCustomPrompt="1"/>
          </p:nvPr>
        </p:nvSpPr>
        <p:spPr>
          <a:xfrm>
            <a:off x="3119669" y="3909053"/>
            <a:ext cx="6048672" cy="1143000"/>
          </a:xfrm>
          <a:prstGeom prst="rect">
            <a:avLst/>
          </a:prstGeom>
          <a:solidFill>
            <a:schemeClr val="tx1">
              <a:lumMod val="85000"/>
              <a:lumOff val="15000"/>
              <a:alpha val="75000"/>
            </a:schemeClr>
          </a:solidFill>
        </p:spPr>
        <p:txBody>
          <a:bodyPr vert="horz"/>
          <a:lstStyle>
            <a:lvl1pPr>
              <a:defRPr>
                <a:solidFill>
                  <a:schemeClr val="bg1"/>
                </a:solidFill>
              </a:defRPr>
            </a:lvl1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2545143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Image (1)">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224000" y="240000"/>
            <a:ext cx="7728000" cy="5721600"/>
          </a:xfrm>
          <a:prstGeom prst="rect">
            <a:avLst/>
          </a:prstGeom>
        </p:spPr>
        <p:txBody>
          <a:bodyPr>
            <a:normAutofit/>
          </a:bodyPr>
          <a:lstStyle>
            <a:lvl1pPr marL="0" indent="0">
              <a:buNone/>
              <a:defRPr sz="2133"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
        <p:nvSpPr>
          <p:cNvPr id="4" name="Rektangel 3"/>
          <p:cNvSpPr/>
          <p:nvPr userDrawn="1"/>
        </p:nvSpPr>
        <p:spPr>
          <a:xfrm>
            <a:off x="240000" y="240000"/>
            <a:ext cx="3744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6" name="Undertittel 2"/>
          <p:cNvSpPr>
            <a:spLocks noGrp="1"/>
          </p:cNvSpPr>
          <p:nvPr>
            <p:ph type="subTitle" idx="1" hasCustomPrompt="1"/>
          </p:nvPr>
        </p:nvSpPr>
        <p:spPr>
          <a:xfrm>
            <a:off x="431371" y="683570"/>
            <a:ext cx="3360373" cy="5049687"/>
          </a:xfrm>
          <a:prstGeom prst="rect">
            <a:avLst/>
          </a:prstGeom>
        </p:spPr>
        <p:txBody>
          <a:bodyPr/>
          <a:lstStyle>
            <a:lvl1pPr marL="0" indent="0" algn="l">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1796178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Image (2)">
    <p:spTree>
      <p:nvGrpSpPr>
        <p:cNvPr id="1" name=""/>
        <p:cNvGrpSpPr/>
        <p:nvPr/>
      </p:nvGrpSpPr>
      <p:grpSpPr>
        <a:xfrm>
          <a:off x="0" y="0"/>
          <a:ext cx="0" cy="0"/>
          <a:chOff x="0" y="0"/>
          <a:chExt cx="0" cy="0"/>
        </a:xfrm>
      </p:grpSpPr>
      <p:sp>
        <p:nvSpPr>
          <p:cNvPr id="3" name="Rektangel 2"/>
          <p:cNvSpPr/>
          <p:nvPr userDrawn="1"/>
        </p:nvSpPr>
        <p:spPr>
          <a:xfrm>
            <a:off x="240000" y="240000"/>
            <a:ext cx="5736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5" name="Undertittel 2"/>
          <p:cNvSpPr>
            <a:spLocks noGrp="1"/>
          </p:cNvSpPr>
          <p:nvPr>
            <p:ph type="subTitle" idx="1" hasCustomPrompt="1"/>
          </p:nvPr>
        </p:nvSpPr>
        <p:spPr>
          <a:xfrm>
            <a:off x="431371" y="683570"/>
            <a:ext cx="5280387" cy="5049687"/>
          </a:xfrm>
          <a:prstGeom prst="rect">
            <a:avLst/>
          </a:prstGeom>
        </p:spPr>
        <p:txBody>
          <a:bodyPr/>
          <a:lstStyle>
            <a:lvl1pPr marL="0" indent="0" algn="l">
              <a:buNone/>
              <a:defRPr sz="2667">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
        <p:nvSpPr>
          <p:cNvPr id="6" name="Plassholder for bilde 4"/>
          <p:cNvSpPr>
            <a:spLocks noGrp="1"/>
          </p:cNvSpPr>
          <p:nvPr>
            <p:ph type="pic" sz="quarter" idx="11" hasCustomPrompt="1"/>
          </p:nvPr>
        </p:nvSpPr>
        <p:spPr>
          <a:xfrm>
            <a:off x="6216000" y="240000"/>
            <a:ext cx="5736000" cy="5721600"/>
          </a:xfrm>
          <a:prstGeom prst="rect">
            <a:avLst/>
          </a:prstGeom>
        </p:spPr>
        <p:txBody>
          <a:bodyPr>
            <a:normAutofit/>
          </a:bodyPr>
          <a:lstStyle>
            <a:lvl1pPr marL="0" indent="0">
              <a:buNone/>
              <a:defRPr sz="2667"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24771335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Image (3)">
    <p:spTree>
      <p:nvGrpSpPr>
        <p:cNvPr id="1" name=""/>
        <p:cNvGrpSpPr/>
        <p:nvPr/>
      </p:nvGrpSpPr>
      <p:grpSpPr>
        <a:xfrm>
          <a:off x="0" y="0"/>
          <a:ext cx="0" cy="0"/>
          <a:chOff x="0" y="0"/>
          <a:chExt cx="0" cy="0"/>
        </a:xfrm>
      </p:grpSpPr>
      <p:sp>
        <p:nvSpPr>
          <p:cNvPr id="3" name="Plassholder for bilde 4"/>
          <p:cNvSpPr>
            <a:spLocks noGrp="1"/>
          </p:cNvSpPr>
          <p:nvPr>
            <p:ph type="pic" sz="quarter" idx="12" hasCustomPrompt="1"/>
          </p:nvPr>
        </p:nvSpPr>
        <p:spPr>
          <a:xfrm>
            <a:off x="8208000" y="240000"/>
            <a:ext cx="3744000" cy="5721600"/>
          </a:xfrm>
          <a:prstGeom prst="rect">
            <a:avLst/>
          </a:prstGeom>
        </p:spPr>
        <p:txBody>
          <a:bodyPr>
            <a:normAutofit/>
          </a:bodyPr>
          <a:lstStyle>
            <a:lvl1pPr marL="0" indent="0">
              <a:buNone/>
              <a:defRPr sz="2133"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
        <p:nvSpPr>
          <p:cNvPr id="4" name="Rektangel 3"/>
          <p:cNvSpPr/>
          <p:nvPr userDrawn="1"/>
        </p:nvSpPr>
        <p:spPr>
          <a:xfrm>
            <a:off x="240000" y="240000"/>
            <a:ext cx="7728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5" name="Undertittel 2"/>
          <p:cNvSpPr>
            <a:spLocks noGrp="1"/>
          </p:cNvSpPr>
          <p:nvPr>
            <p:ph type="subTitle" idx="1" hasCustomPrompt="1"/>
          </p:nvPr>
        </p:nvSpPr>
        <p:spPr>
          <a:xfrm>
            <a:off x="431371" y="683570"/>
            <a:ext cx="7200800" cy="5049687"/>
          </a:xfrm>
          <a:prstGeom prst="rect">
            <a:avLst/>
          </a:prstGeom>
        </p:spPr>
        <p:txBody>
          <a:bodyPr/>
          <a:lstStyle>
            <a:lvl1pPr marL="0" indent="0" algn="l">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8136897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Image (4)">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240000" y="240000"/>
            <a:ext cx="7728000" cy="5721600"/>
          </a:xfrm>
          <a:prstGeom prst="rect">
            <a:avLst/>
          </a:prstGeom>
        </p:spPr>
        <p:txBody>
          <a:bodyPr>
            <a:normAutofit/>
          </a:bodyPr>
          <a:lstStyle>
            <a:lvl1pPr marL="0" indent="0">
              <a:buNone/>
              <a:defRPr sz="2133" baseline="0"/>
            </a:lvl1pPr>
          </a:lstStyle>
          <a:p>
            <a:r>
              <a:rPr lang="nb-NO" err="1"/>
              <a:t>Click</a:t>
            </a:r>
            <a:r>
              <a:rPr lang="nb-NO"/>
              <a:t> </a:t>
            </a:r>
            <a:r>
              <a:rPr lang="nb-NO" err="1"/>
              <a:t>icon</a:t>
            </a:r>
            <a:r>
              <a:rPr lang="nb-NO"/>
              <a:t> to </a:t>
            </a:r>
            <a:r>
              <a:rPr lang="nb-NO" err="1"/>
              <a:t>insert</a:t>
            </a:r>
            <a:r>
              <a:rPr lang="nb-NO"/>
              <a:t> image</a:t>
            </a:r>
          </a:p>
        </p:txBody>
      </p:sp>
      <p:sp>
        <p:nvSpPr>
          <p:cNvPr id="4" name="Rektangel 3"/>
          <p:cNvSpPr/>
          <p:nvPr userDrawn="1"/>
        </p:nvSpPr>
        <p:spPr>
          <a:xfrm>
            <a:off x="8208000" y="240000"/>
            <a:ext cx="3744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5" name="Undertittel 2"/>
          <p:cNvSpPr>
            <a:spLocks noGrp="1"/>
          </p:cNvSpPr>
          <p:nvPr>
            <p:ph type="subTitle" idx="1" hasCustomPrompt="1"/>
          </p:nvPr>
        </p:nvSpPr>
        <p:spPr>
          <a:xfrm>
            <a:off x="8400256" y="683570"/>
            <a:ext cx="3360373" cy="5049687"/>
          </a:xfrm>
          <a:prstGeom prst="rect">
            <a:avLst/>
          </a:prstGeom>
        </p:spPr>
        <p:txBody>
          <a:bodyPr/>
          <a:lstStyle>
            <a:lvl1pPr marL="0" indent="0" algn="l">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6376609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2X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39349" y="240000"/>
            <a:ext cx="3744000" cy="5721600"/>
          </a:xfrm>
          <a:prstGeom prst="rect">
            <a:avLst/>
          </a:prstGeom>
        </p:spPr>
        <p:txBody>
          <a:bodyPr>
            <a:normAutofit/>
          </a:bodyPr>
          <a:lstStyle>
            <a:lvl1pPr marL="0" indent="0">
              <a:buNone/>
              <a:defRPr sz="2133"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2" hasCustomPrompt="1"/>
          </p:nvPr>
        </p:nvSpPr>
        <p:spPr>
          <a:xfrm>
            <a:off x="8208000" y="240000"/>
            <a:ext cx="3744000" cy="5721600"/>
          </a:xfrm>
          <a:prstGeom prst="rect">
            <a:avLst/>
          </a:prstGeom>
        </p:spPr>
        <p:txBody>
          <a:bodyPr>
            <a:normAutofit/>
          </a:bodyPr>
          <a:lstStyle>
            <a:lvl1pPr marL="0" indent="0">
              <a:buNone/>
              <a:defRPr sz="2133" baseline="0"/>
            </a:lvl1pPr>
          </a:lstStyle>
          <a:p>
            <a:r>
              <a:rPr lang="nb-NO" err="1"/>
              <a:t>Click</a:t>
            </a:r>
            <a:r>
              <a:rPr lang="nb-NO"/>
              <a:t> </a:t>
            </a:r>
            <a:r>
              <a:rPr lang="nb-NO" err="1"/>
              <a:t>icon</a:t>
            </a:r>
            <a:r>
              <a:rPr lang="nb-NO"/>
              <a:t> to </a:t>
            </a:r>
            <a:r>
              <a:rPr lang="nb-NO" err="1"/>
              <a:t>insert</a:t>
            </a:r>
            <a:r>
              <a:rPr lang="nb-NO"/>
              <a:t> image</a:t>
            </a:r>
          </a:p>
        </p:txBody>
      </p:sp>
      <p:sp>
        <p:nvSpPr>
          <p:cNvPr id="5" name="Rektangel 4"/>
          <p:cNvSpPr/>
          <p:nvPr userDrawn="1"/>
        </p:nvSpPr>
        <p:spPr>
          <a:xfrm>
            <a:off x="4224000" y="240000"/>
            <a:ext cx="3744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6" name="Undertittel 2"/>
          <p:cNvSpPr>
            <a:spLocks noGrp="1"/>
          </p:cNvSpPr>
          <p:nvPr>
            <p:ph type="subTitle" idx="1" hasCustomPrompt="1"/>
          </p:nvPr>
        </p:nvSpPr>
        <p:spPr>
          <a:xfrm>
            <a:off x="4416000" y="683570"/>
            <a:ext cx="3360373" cy="5049687"/>
          </a:xfrm>
          <a:prstGeom prst="rect">
            <a:avLst/>
          </a:prstGeom>
        </p:spPr>
        <p:txBody>
          <a:bodyPr/>
          <a:lstStyle>
            <a:lvl1pPr marL="0" indent="0" algn="l">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1338160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X Image">
    <p:spTree>
      <p:nvGrpSpPr>
        <p:cNvPr id="1" name=""/>
        <p:cNvGrpSpPr/>
        <p:nvPr/>
      </p:nvGrpSpPr>
      <p:grpSpPr>
        <a:xfrm>
          <a:off x="0" y="0"/>
          <a:ext cx="0" cy="0"/>
          <a:chOff x="0" y="0"/>
          <a:chExt cx="0" cy="0"/>
        </a:xfrm>
      </p:grpSpPr>
      <p:sp>
        <p:nvSpPr>
          <p:cNvPr id="7" name="Plassholder for bilde 4"/>
          <p:cNvSpPr>
            <a:spLocks noGrp="1"/>
          </p:cNvSpPr>
          <p:nvPr>
            <p:ph type="pic" sz="quarter" idx="11" hasCustomPrompt="1"/>
          </p:nvPr>
        </p:nvSpPr>
        <p:spPr>
          <a:xfrm>
            <a:off x="6216000" y="240000"/>
            <a:ext cx="5736000" cy="5721600"/>
          </a:xfrm>
          <a:prstGeom prst="rect">
            <a:avLst/>
          </a:prstGeom>
        </p:spPr>
        <p:txBody>
          <a:bodyPr>
            <a:normAutofit/>
          </a:bodyPr>
          <a:lstStyle>
            <a:lvl1pPr marL="0" indent="0">
              <a:buNone/>
              <a:defRPr sz="2667" baseline="0"/>
            </a:lvl1pPr>
          </a:lstStyle>
          <a:p>
            <a:r>
              <a:rPr lang="nb-NO" err="1"/>
              <a:t>Click</a:t>
            </a:r>
            <a:r>
              <a:rPr lang="nb-NO"/>
              <a:t> </a:t>
            </a:r>
            <a:r>
              <a:rPr lang="nb-NO" err="1"/>
              <a:t>icon</a:t>
            </a:r>
            <a:r>
              <a:rPr lang="nb-NO"/>
              <a:t> to </a:t>
            </a:r>
            <a:r>
              <a:rPr lang="nb-NO" err="1"/>
              <a:t>insert</a:t>
            </a:r>
            <a:r>
              <a:rPr lang="nb-NO"/>
              <a:t> image</a:t>
            </a:r>
          </a:p>
        </p:txBody>
      </p:sp>
      <p:sp>
        <p:nvSpPr>
          <p:cNvPr id="8" name="Plassholder for bilde 4"/>
          <p:cNvSpPr>
            <a:spLocks noGrp="1"/>
          </p:cNvSpPr>
          <p:nvPr>
            <p:ph type="pic" sz="quarter" idx="10" hasCustomPrompt="1"/>
          </p:nvPr>
        </p:nvSpPr>
        <p:spPr>
          <a:xfrm>
            <a:off x="239349" y="240000"/>
            <a:ext cx="5736000" cy="5721600"/>
          </a:xfrm>
          <a:prstGeom prst="rect">
            <a:avLst/>
          </a:prstGeom>
        </p:spPr>
        <p:txBody>
          <a:bodyPr>
            <a:normAutofit/>
          </a:bodyPr>
          <a:lstStyle>
            <a:lvl1pPr marL="0" indent="0">
              <a:buNone/>
              <a:defRPr sz="2667"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12205057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X Image/Text">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6216000" y="240000"/>
            <a:ext cx="5736000" cy="2740800"/>
          </a:xfrm>
          <a:prstGeom prst="rect">
            <a:avLst/>
          </a:prstGeom>
        </p:spPr>
        <p:txBody>
          <a:bodyPr>
            <a:normAutofit/>
          </a:bodyPr>
          <a:lstStyle>
            <a:lvl1pPr marL="0" indent="0">
              <a:buNone/>
              <a:defRPr sz="2667"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0" hasCustomPrompt="1"/>
          </p:nvPr>
        </p:nvSpPr>
        <p:spPr>
          <a:xfrm>
            <a:off x="239349" y="240000"/>
            <a:ext cx="5736000" cy="2740800"/>
          </a:xfrm>
          <a:prstGeom prst="rect">
            <a:avLst/>
          </a:prstGeom>
        </p:spPr>
        <p:txBody>
          <a:bodyPr>
            <a:normAutofit/>
          </a:bodyPr>
          <a:lstStyle>
            <a:lvl1pPr marL="0" indent="0">
              <a:buNone/>
              <a:defRPr sz="2667" baseline="0"/>
            </a:lvl1pPr>
          </a:lstStyle>
          <a:p>
            <a:r>
              <a:rPr lang="nb-NO" err="1"/>
              <a:t>Click</a:t>
            </a:r>
            <a:r>
              <a:rPr lang="nb-NO"/>
              <a:t> </a:t>
            </a:r>
            <a:r>
              <a:rPr lang="nb-NO" err="1"/>
              <a:t>icon</a:t>
            </a:r>
            <a:r>
              <a:rPr lang="nb-NO"/>
              <a:t> to </a:t>
            </a:r>
            <a:r>
              <a:rPr lang="nb-NO" err="1"/>
              <a:t>insert</a:t>
            </a:r>
            <a:r>
              <a:rPr lang="nb-NO"/>
              <a:t> image</a:t>
            </a:r>
          </a:p>
        </p:txBody>
      </p:sp>
      <p:sp>
        <p:nvSpPr>
          <p:cNvPr id="5" name="Rektangel 4"/>
          <p:cNvSpPr/>
          <p:nvPr userDrawn="1"/>
        </p:nvSpPr>
        <p:spPr>
          <a:xfrm>
            <a:off x="240000" y="3220800"/>
            <a:ext cx="5736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6" name="Rektangel 5"/>
          <p:cNvSpPr/>
          <p:nvPr userDrawn="1"/>
        </p:nvSpPr>
        <p:spPr>
          <a:xfrm>
            <a:off x="6216000" y="3220800"/>
            <a:ext cx="5736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10" name="Plassholder for tekst 16"/>
          <p:cNvSpPr>
            <a:spLocks noGrp="1"/>
          </p:cNvSpPr>
          <p:nvPr>
            <p:ph type="body" sz="quarter" idx="13" hasCustomPrompt="1"/>
          </p:nvPr>
        </p:nvSpPr>
        <p:spPr>
          <a:xfrm>
            <a:off x="431371" y="3333751"/>
            <a:ext cx="5376597" cy="2495549"/>
          </a:xfrm>
          <a:prstGeom prst="rect">
            <a:avLst/>
          </a:prstGeom>
        </p:spPr>
        <p:txBody>
          <a:bodyPr vert="horz" anchor="ctr" anchorCtr="0"/>
          <a:lstStyle>
            <a:lvl1pPr marL="0" indent="0" algn="ctr">
              <a:buNone/>
              <a:defRPr sz="2133"/>
            </a:lvl1pPr>
          </a:lstStyle>
          <a:p>
            <a:pPr lvl="0"/>
            <a:r>
              <a:rPr lang="nb-NO"/>
              <a:t>Edit </a:t>
            </a:r>
            <a:r>
              <a:rPr lang="nb-NO" err="1"/>
              <a:t>this</a:t>
            </a:r>
            <a:r>
              <a:rPr lang="nb-NO"/>
              <a:t> </a:t>
            </a:r>
            <a:r>
              <a:rPr lang="nb-NO" err="1"/>
              <a:t>text</a:t>
            </a:r>
            <a:endParaRPr lang="nb-NO"/>
          </a:p>
        </p:txBody>
      </p:sp>
      <p:sp>
        <p:nvSpPr>
          <p:cNvPr id="11" name="Plassholder for tekst 16"/>
          <p:cNvSpPr>
            <a:spLocks noGrp="1"/>
          </p:cNvSpPr>
          <p:nvPr>
            <p:ph type="body" sz="quarter" idx="14" hasCustomPrompt="1"/>
          </p:nvPr>
        </p:nvSpPr>
        <p:spPr>
          <a:xfrm>
            <a:off x="6384032" y="3341808"/>
            <a:ext cx="5376597" cy="2495549"/>
          </a:xfrm>
          <a:prstGeom prst="rect">
            <a:avLst/>
          </a:prstGeom>
        </p:spPr>
        <p:txBody>
          <a:bodyPr vert="horz" anchor="ctr" anchorCtr="0"/>
          <a:lstStyle>
            <a:lvl1pPr marL="0" indent="0" algn="ctr">
              <a:buNone/>
              <a:defRPr sz="2133"/>
            </a:lvl1pPr>
          </a:lstStyle>
          <a:p>
            <a:pPr lvl="0"/>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717681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slide">
    <p:spTree>
      <p:nvGrpSpPr>
        <p:cNvPr id="1" name=""/>
        <p:cNvGrpSpPr/>
        <p:nvPr/>
      </p:nvGrpSpPr>
      <p:grpSpPr>
        <a:xfrm>
          <a:off x="0" y="0"/>
          <a:ext cx="0" cy="0"/>
          <a:chOff x="0" y="0"/>
          <a:chExt cx="0" cy="0"/>
        </a:xfrm>
      </p:grpSpPr>
      <p:sp>
        <p:nvSpPr>
          <p:cNvPr id="4" name="Rektangel 3"/>
          <p:cNvSpPr/>
          <p:nvPr userDrawn="1"/>
        </p:nvSpPr>
        <p:spPr>
          <a:xfrm>
            <a:off x="240000" y="240000"/>
            <a:ext cx="11712000" cy="5721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2" name="Tittel 1"/>
          <p:cNvSpPr>
            <a:spLocks noGrp="1"/>
          </p:cNvSpPr>
          <p:nvPr>
            <p:ph type="title" hasCustomPrompt="1"/>
          </p:nvPr>
        </p:nvSpPr>
        <p:spPr>
          <a:xfrm>
            <a:off x="609600" y="443119"/>
            <a:ext cx="10972800" cy="1143000"/>
          </a:xfrm>
          <a:prstGeom prst="rect">
            <a:avLst/>
          </a:prstGeom>
        </p:spPr>
        <p:txBody>
          <a:bodyPr vert="horz"/>
          <a:lstStyle>
            <a:lvl1pPr algn="l">
              <a:defRPr sz="4800"/>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623592" y="1674849"/>
            <a:ext cx="10958807" cy="3923519"/>
          </a:xfrm>
          <a:prstGeom prst="rect">
            <a:avLst/>
          </a:prstGeom>
        </p:spPr>
        <p:txBody>
          <a:bodyPr/>
          <a:lstStyle>
            <a:lvl1pPr marL="0" indent="0" algn="l">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5663455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39349" y="240000"/>
            <a:ext cx="3744000" cy="5721600"/>
          </a:xfrm>
          <a:prstGeom prst="rect">
            <a:avLst/>
          </a:prstGeom>
        </p:spPr>
        <p:txBody>
          <a:bodyPr>
            <a:normAutofit/>
          </a:bodyPr>
          <a:lstStyle>
            <a:lvl1pPr marL="0" indent="0">
              <a:buNone/>
              <a:defRPr sz="2133"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1" hasCustomPrompt="1"/>
          </p:nvPr>
        </p:nvSpPr>
        <p:spPr>
          <a:xfrm>
            <a:off x="4224000" y="240000"/>
            <a:ext cx="3744000" cy="5721600"/>
          </a:xfrm>
          <a:prstGeom prst="rect">
            <a:avLst/>
          </a:prstGeom>
        </p:spPr>
        <p:txBody>
          <a:bodyPr>
            <a:normAutofit/>
          </a:bodyPr>
          <a:lstStyle>
            <a:lvl1pPr marL="0" indent="0">
              <a:buNone/>
              <a:defRPr sz="2133"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8208000" y="240000"/>
            <a:ext cx="3744000" cy="5721600"/>
          </a:xfrm>
          <a:prstGeom prst="rect">
            <a:avLst/>
          </a:prstGeom>
        </p:spPr>
        <p:txBody>
          <a:bodyPr>
            <a:normAutofit/>
          </a:bodyPr>
          <a:lstStyle>
            <a:lvl1pPr marL="0" indent="0">
              <a:buNone/>
              <a:defRPr sz="2133"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15471388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 X Image/Text">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39349" y="240000"/>
            <a:ext cx="3744000" cy="2740800"/>
          </a:xfrm>
          <a:prstGeom prst="rect">
            <a:avLst/>
          </a:prstGeom>
        </p:spPr>
        <p:txBody>
          <a:bodyPr>
            <a:normAutofit/>
          </a:bodyPr>
          <a:lstStyle>
            <a:lvl1pPr marL="0" indent="0">
              <a:buNone/>
              <a:defRPr sz="1867"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1" hasCustomPrompt="1"/>
          </p:nvPr>
        </p:nvSpPr>
        <p:spPr>
          <a:xfrm>
            <a:off x="4224000" y="240000"/>
            <a:ext cx="3744000" cy="2740800"/>
          </a:xfrm>
          <a:prstGeom prst="rect">
            <a:avLst/>
          </a:prstGeom>
        </p:spPr>
        <p:txBody>
          <a:bodyPr>
            <a:normAutofit/>
          </a:bodyPr>
          <a:lstStyle>
            <a:lvl1pPr marL="0" indent="0">
              <a:buNone/>
              <a:defRPr sz="1867"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8208000" y="240000"/>
            <a:ext cx="3744000" cy="2740800"/>
          </a:xfrm>
          <a:prstGeom prst="rect">
            <a:avLst/>
          </a:prstGeom>
        </p:spPr>
        <p:txBody>
          <a:bodyPr>
            <a:normAutofit/>
          </a:bodyPr>
          <a:lstStyle>
            <a:lvl1pPr marL="0" indent="0">
              <a:buNone/>
              <a:defRPr sz="1867" baseline="0"/>
            </a:lvl1pPr>
          </a:lstStyle>
          <a:p>
            <a:r>
              <a:rPr lang="nb-NO" err="1"/>
              <a:t>Click</a:t>
            </a:r>
            <a:r>
              <a:rPr lang="nb-NO"/>
              <a:t> </a:t>
            </a:r>
            <a:r>
              <a:rPr lang="nb-NO" err="1"/>
              <a:t>icon</a:t>
            </a:r>
            <a:r>
              <a:rPr lang="nb-NO"/>
              <a:t> to </a:t>
            </a:r>
            <a:r>
              <a:rPr lang="nb-NO" err="1"/>
              <a:t>insert</a:t>
            </a:r>
            <a:r>
              <a:rPr lang="nb-NO"/>
              <a:t> image</a:t>
            </a:r>
          </a:p>
        </p:txBody>
      </p:sp>
      <p:sp>
        <p:nvSpPr>
          <p:cNvPr id="6" name="Rektangel 5"/>
          <p:cNvSpPr/>
          <p:nvPr userDrawn="1"/>
        </p:nvSpPr>
        <p:spPr>
          <a:xfrm>
            <a:off x="240000" y="3220800"/>
            <a:ext cx="3744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7" name="Rektangel 6"/>
          <p:cNvSpPr/>
          <p:nvPr userDrawn="1"/>
        </p:nvSpPr>
        <p:spPr>
          <a:xfrm>
            <a:off x="4224000" y="3226056"/>
            <a:ext cx="3744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8" name="Rektangel 7"/>
          <p:cNvSpPr/>
          <p:nvPr userDrawn="1"/>
        </p:nvSpPr>
        <p:spPr>
          <a:xfrm>
            <a:off x="8208000" y="3226056"/>
            <a:ext cx="3744000" cy="27408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2400"/>
          </a:p>
        </p:txBody>
      </p:sp>
      <p:sp>
        <p:nvSpPr>
          <p:cNvPr id="10" name="Undertittel 2"/>
          <p:cNvSpPr>
            <a:spLocks noGrp="1"/>
          </p:cNvSpPr>
          <p:nvPr>
            <p:ph type="subTitle" idx="1" hasCustomPrompt="1"/>
          </p:nvPr>
        </p:nvSpPr>
        <p:spPr>
          <a:xfrm>
            <a:off x="335360" y="3332990"/>
            <a:ext cx="3551979" cy="2496277"/>
          </a:xfrm>
          <a:prstGeom prst="rect">
            <a:avLst/>
          </a:prstGeom>
          <a:ln>
            <a:noFill/>
          </a:ln>
        </p:spPr>
        <p:txBody>
          <a:bodyPr anchor="ctr" anchorCtr="0"/>
          <a:lstStyle>
            <a:lvl1pPr marL="0" indent="0" algn="ctr">
              <a:buNone/>
              <a:defRPr sz="2133">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
        <p:nvSpPr>
          <p:cNvPr id="17" name="Plassholder for tekst 16"/>
          <p:cNvSpPr>
            <a:spLocks noGrp="1"/>
          </p:cNvSpPr>
          <p:nvPr>
            <p:ph type="body" sz="quarter" idx="13" hasCustomPrompt="1"/>
          </p:nvPr>
        </p:nvSpPr>
        <p:spPr>
          <a:xfrm>
            <a:off x="4368800" y="3333751"/>
            <a:ext cx="3454400" cy="2495549"/>
          </a:xfrm>
          <a:prstGeom prst="rect">
            <a:avLst/>
          </a:prstGeom>
        </p:spPr>
        <p:txBody>
          <a:bodyPr vert="horz" anchor="ctr" anchorCtr="0"/>
          <a:lstStyle>
            <a:lvl1pPr marL="0" indent="0" algn="ctr">
              <a:buNone/>
              <a:defRPr sz="2133"/>
            </a:lvl1pPr>
          </a:lstStyle>
          <a:p>
            <a:pPr lvl="0"/>
            <a:r>
              <a:rPr lang="nb-NO"/>
              <a:t>Edit </a:t>
            </a:r>
            <a:r>
              <a:rPr lang="nb-NO" err="1"/>
              <a:t>this</a:t>
            </a:r>
            <a:r>
              <a:rPr lang="nb-NO"/>
              <a:t> </a:t>
            </a:r>
            <a:r>
              <a:rPr lang="nb-NO" err="1"/>
              <a:t>text</a:t>
            </a:r>
            <a:endParaRPr lang="nb-NO"/>
          </a:p>
        </p:txBody>
      </p:sp>
      <p:sp>
        <p:nvSpPr>
          <p:cNvPr id="18" name="Plassholder for tekst 16"/>
          <p:cNvSpPr>
            <a:spLocks noGrp="1"/>
          </p:cNvSpPr>
          <p:nvPr>
            <p:ph type="body" sz="quarter" idx="14" hasCustomPrompt="1"/>
          </p:nvPr>
        </p:nvSpPr>
        <p:spPr>
          <a:xfrm>
            <a:off x="8352000" y="3343712"/>
            <a:ext cx="3454400" cy="2495549"/>
          </a:xfrm>
          <a:prstGeom prst="rect">
            <a:avLst/>
          </a:prstGeom>
        </p:spPr>
        <p:txBody>
          <a:bodyPr vert="horz" anchor="ctr" anchorCtr="0"/>
          <a:lstStyle>
            <a:lvl1pPr marL="0" indent="0" algn="ctr">
              <a:buNone/>
              <a:defRPr sz="2133"/>
            </a:lvl1pPr>
          </a:lstStyle>
          <a:p>
            <a:pPr lvl="0"/>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6297128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 X Image">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6216000" y="240000"/>
            <a:ext cx="5736000" cy="2740800"/>
          </a:xfrm>
          <a:prstGeom prst="rect">
            <a:avLst/>
          </a:prstGeom>
        </p:spPr>
        <p:txBody>
          <a:bodyPr>
            <a:normAutofit/>
          </a:bodyPr>
          <a:lstStyle>
            <a:lvl1pPr marL="0" indent="0">
              <a:buNone/>
              <a:defRPr sz="2667"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0" hasCustomPrompt="1"/>
          </p:nvPr>
        </p:nvSpPr>
        <p:spPr>
          <a:xfrm>
            <a:off x="239349" y="240000"/>
            <a:ext cx="5736000" cy="2740800"/>
          </a:xfrm>
          <a:prstGeom prst="rect">
            <a:avLst/>
          </a:prstGeom>
        </p:spPr>
        <p:txBody>
          <a:bodyPr>
            <a:normAutofit/>
          </a:bodyPr>
          <a:lstStyle>
            <a:lvl1pPr marL="0" indent="0">
              <a:buNone/>
              <a:defRPr sz="2667"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6216000" y="3228823"/>
            <a:ext cx="5736000" cy="2740800"/>
          </a:xfrm>
          <a:prstGeom prst="rect">
            <a:avLst/>
          </a:prstGeom>
        </p:spPr>
        <p:txBody>
          <a:bodyPr>
            <a:normAutofit/>
          </a:bodyPr>
          <a:lstStyle>
            <a:lvl1pPr marL="0" indent="0">
              <a:buNone/>
              <a:defRPr sz="2667" baseline="0"/>
            </a:lvl1pPr>
          </a:lstStyle>
          <a:p>
            <a:r>
              <a:rPr lang="nb-NO" err="1"/>
              <a:t>Click</a:t>
            </a:r>
            <a:r>
              <a:rPr lang="nb-NO"/>
              <a:t> </a:t>
            </a:r>
            <a:r>
              <a:rPr lang="nb-NO" err="1"/>
              <a:t>icon</a:t>
            </a:r>
            <a:r>
              <a:rPr lang="nb-NO"/>
              <a:t> to </a:t>
            </a:r>
            <a:r>
              <a:rPr lang="nb-NO" err="1"/>
              <a:t>insert</a:t>
            </a:r>
            <a:r>
              <a:rPr lang="nb-NO"/>
              <a:t> image</a:t>
            </a:r>
          </a:p>
        </p:txBody>
      </p:sp>
      <p:sp>
        <p:nvSpPr>
          <p:cNvPr id="6" name="Plassholder for bilde 4"/>
          <p:cNvSpPr>
            <a:spLocks noGrp="1"/>
          </p:cNvSpPr>
          <p:nvPr>
            <p:ph type="pic" sz="quarter" idx="13" hasCustomPrompt="1"/>
          </p:nvPr>
        </p:nvSpPr>
        <p:spPr>
          <a:xfrm>
            <a:off x="239349" y="3220800"/>
            <a:ext cx="5736000" cy="2740800"/>
          </a:xfrm>
          <a:prstGeom prst="rect">
            <a:avLst/>
          </a:prstGeom>
        </p:spPr>
        <p:txBody>
          <a:bodyPr>
            <a:normAutofit/>
          </a:bodyPr>
          <a:lstStyle>
            <a:lvl1pPr marL="0" indent="0">
              <a:buNone/>
              <a:defRPr sz="2667"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15203466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239349" y="240000"/>
            <a:ext cx="3744000" cy="2740800"/>
          </a:xfrm>
          <a:prstGeom prst="rect">
            <a:avLst/>
          </a:prstGeom>
        </p:spPr>
        <p:txBody>
          <a:bodyPr>
            <a:normAutofit/>
          </a:bodyPr>
          <a:lstStyle>
            <a:lvl1pPr marL="0" indent="0">
              <a:buNone/>
              <a:defRPr sz="1867"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1" hasCustomPrompt="1"/>
          </p:nvPr>
        </p:nvSpPr>
        <p:spPr>
          <a:xfrm>
            <a:off x="4224000" y="240000"/>
            <a:ext cx="3744000" cy="2740800"/>
          </a:xfrm>
          <a:prstGeom prst="rect">
            <a:avLst/>
          </a:prstGeom>
        </p:spPr>
        <p:txBody>
          <a:bodyPr>
            <a:normAutofit/>
          </a:bodyPr>
          <a:lstStyle>
            <a:lvl1pPr marL="0" indent="0">
              <a:buNone/>
              <a:defRPr sz="1867"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8208000" y="240000"/>
            <a:ext cx="3744000" cy="2740800"/>
          </a:xfrm>
          <a:prstGeom prst="rect">
            <a:avLst/>
          </a:prstGeom>
        </p:spPr>
        <p:txBody>
          <a:bodyPr>
            <a:normAutofit/>
          </a:bodyPr>
          <a:lstStyle>
            <a:lvl1pPr marL="0" indent="0">
              <a:buNone/>
              <a:defRPr sz="1867" baseline="0"/>
            </a:lvl1pPr>
          </a:lstStyle>
          <a:p>
            <a:r>
              <a:rPr lang="nb-NO" err="1"/>
              <a:t>Click</a:t>
            </a:r>
            <a:r>
              <a:rPr lang="nb-NO"/>
              <a:t> </a:t>
            </a:r>
            <a:r>
              <a:rPr lang="nb-NO" err="1"/>
              <a:t>icon</a:t>
            </a:r>
            <a:r>
              <a:rPr lang="nb-NO"/>
              <a:t> to </a:t>
            </a:r>
            <a:r>
              <a:rPr lang="nb-NO" err="1"/>
              <a:t>insert</a:t>
            </a:r>
            <a:r>
              <a:rPr lang="nb-NO"/>
              <a:t> image</a:t>
            </a:r>
          </a:p>
        </p:txBody>
      </p:sp>
      <p:sp>
        <p:nvSpPr>
          <p:cNvPr id="6" name="Plassholder for bilde 4"/>
          <p:cNvSpPr>
            <a:spLocks noGrp="1"/>
          </p:cNvSpPr>
          <p:nvPr>
            <p:ph type="pic" sz="quarter" idx="13" hasCustomPrompt="1"/>
          </p:nvPr>
        </p:nvSpPr>
        <p:spPr>
          <a:xfrm>
            <a:off x="239349" y="3220800"/>
            <a:ext cx="3744000" cy="2740800"/>
          </a:xfrm>
          <a:prstGeom prst="rect">
            <a:avLst/>
          </a:prstGeom>
        </p:spPr>
        <p:txBody>
          <a:bodyPr>
            <a:normAutofit/>
          </a:bodyPr>
          <a:lstStyle>
            <a:lvl1pPr marL="0" indent="0">
              <a:buNone/>
              <a:defRPr sz="1867" baseline="0"/>
            </a:lvl1pPr>
          </a:lstStyle>
          <a:p>
            <a:r>
              <a:rPr lang="nb-NO" err="1"/>
              <a:t>Click</a:t>
            </a:r>
            <a:r>
              <a:rPr lang="nb-NO"/>
              <a:t> </a:t>
            </a:r>
            <a:r>
              <a:rPr lang="nb-NO" err="1"/>
              <a:t>icon</a:t>
            </a:r>
            <a:r>
              <a:rPr lang="nb-NO"/>
              <a:t> to </a:t>
            </a:r>
            <a:r>
              <a:rPr lang="nb-NO" err="1"/>
              <a:t>insert</a:t>
            </a:r>
            <a:r>
              <a:rPr lang="nb-NO"/>
              <a:t> image</a:t>
            </a:r>
          </a:p>
        </p:txBody>
      </p:sp>
      <p:sp>
        <p:nvSpPr>
          <p:cNvPr id="7" name="Plassholder for bilde 4"/>
          <p:cNvSpPr>
            <a:spLocks noGrp="1"/>
          </p:cNvSpPr>
          <p:nvPr>
            <p:ph type="pic" sz="quarter" idx="14" hasCustomPrompt="1"/>
          </p:nvPr>
        </p:nvSpPr>
        <p:spPr>
          <a:xfrm>
            <a:off x="4224000" y="3220800"/>
            <a:ext cx="3744000" cy="2740800"/>
          </a:xfrm>
          <a:prstGeom prst="rect">
            <a:avLst/>
          </a:prstGeom>
        </p:spPr>
        <p:txBody>
          <a:bodyPr>
            <a:normAutofit/>
          </a:bodyPr>
          <a:lstStyle>
            <a:lvl1pPr marL="0" indent="0">
              <a:buNone/>
              <a:defRPr sz="1867" baseline="0"/>
            </a:lvl1pPr>
          </a:lstStyle>
          <a:p>
            <a:r>
              <a:rPr lang="nb-NO" err="1"/>
              <a:t>Click</a:t>
            </a:r>
            <a:r>
              <a:rPr lang="nb-NO"/>
              <a:t> </a:t>
            </a:r>
            <a:r>
              <a:rPr lang="nb-NO" err="1"/>
              <a:t>icon</a:t>
            </a:r>
            <a:r>
              <a:rPr lang="nb-NO"/>
              <a:t> to </a:t>
            </a:r>
            <a:r>
              <a:rPr lang="nb-NO" err="1"/>
              <a:t>insert</a:t>
            </a:r>
            <a:r>
              <a:rPr lang="nb-NO"/>
              <a:t> image</a:t>
            </a:r>
          </a:p>
        </p:txBody>
      </p:sp>
      <p:sp>
        <p:nvSpPr>
          <p:cNvPr id="8" name="Plassholder for bilde 4"/>
          <p:cNvSpPr>
            <a:spLocks noGrp="1"/>
          </p:cNvSpPr>
          <p:nvPr>
            <p:ph type="pic" sz="quarter" idx="15" hasCustomPrompt="1"/>
          </p:nvPr>
        </p:nvSpPr>
        <p:spPr>
          <a:xfrm>
            <a:off x="8208000" y="3220800"/>
            <a:ext cx="3744000" cy="2740800"/>
          </a:xfrm>
          <a:prstGeom prst="rect">
            <a:avLst/>
          </a:prstGeom>
        </p:spPr>
        <p:txBody>
          <a:bodyPr>
            <a:normAutofit/>
          </a:bodyPr>
          <a:lstStyle>
            <a:lvl1pPr marL="0" indent="0">
              <a:buNone/>
              <a:defRPr sz="1867"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24776124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Bild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524354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7805739-4B27-4373-8E7C-1FABADB6FB57}" type="datetimeFigureOut">
              <a:rPr lang="LID4096" smtClean="0"/>
              <a:t>07/16/2024</a:t>
            </a:fld>
            <a:endParaRPr lang="LID4096"/>
          </a:p>
        </p:txBody>
      </p:sp>
      <p:sp>
        <p:nvSpPr>
          <p:cNvPr id="8" name="Footer Placeholder 7"/>
          <p:cNvSpPr>
            <a:spLocks noGrp="1"/>
          </p:cNvSpPr>
          <p:nvPr>
            <p:ph type="ftr" sz="quarter" idx="11"/>
          </p:nvPr>
        </p:nvSpPr>
        <p:spPr/>
        <p:txBody>
          <a:bodyPr/>
          <a:lstStyle/>
          <a:p>
            <a:endParaRPr lang="LID4096"/>
          </a:p>
        </p:txBody>
      </p:sp>
      <p:sp>
        <p:nvSpPr>
          <p:cNvPr id="9" name="Slide Number Placeholder 8"/>
          <p:cNvSpPr>
            <a:spLocks noGrp="1"/>
          </p:cNvSpPr>
          <p:nvPr>
            <p:ph type="sldNum" sz="quarter" idx="12"/>
          </p:nvPr>
        </p:nvSpPr>
        <p:spPr/>
        <p:txBody>
          <a:bodyPr/>
          <a:lstStyle/>
          <a:p>
            <a:fld id="{D05888C2-AD03-4B56-8030-E8D989273EDD}" type="slidenum">
              <a:rPr lang="LID4096" smtClean="0"/>
              <a:t>‹Nº›</a:t>
            </a:fld>
            <a:endParaRPr lang="LID4096"/>
          </a:p>
        </p:txBody>
      </p:sp>
    </p:spTree>
    <p:extLst>
      <p:ext uri="{BB962C8B-B14F-4D97-AF65-F5344CB8AC3E}">
        <p14:creationId xmlns:p14="http://schemas.microsoft.com/office/powerpoint/2010/main" val="2929508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805739-4B27-4373-8E7C-1FABADB6FB57}" type="datetimeFigureOut">
              <a:rPr lang="LID4096" smtClean="0"/>
              <a:t>07/16/2024</a:t>
            </a:fld>
            <a:endParaRPr lang="LID4096"/>
          </a:p>
        </p:txBody>
      </p:sp>
      <p:sp>
        <p:nvSpPr>
          <p:cNvPr id="3" name="Footer Placeholder 2"/>
          <p:cNvSpPr>
            <a:spLocks noGrp="1"/>
          </p:cNvSpPr>
          <p:nvPr>
            <p:ph type="ftr" sz="quarter" idx="11"/>
          </p:nvPr>
        </p:nvSpPr>
        <p:spPr/>
        <p:txBody>
          <a:bodyPr/>
          <a:lstStyle/>
          <a:p>
            <a:endParaRPr lang="LID4096"/>
          </a:p>
        </p:txBody>
      </p:sp>
      <p:sp>
        <p:nvSpPr>
          <p:cNvPr id="4" name="Slide Number Placeholder 3"/>
          <p:cNvSpPr>
            <a:spLocks noGrp="1"/>
          </p:cNvSpPr>
          <p:nvPr>
            <p:ph type="sldNum" sz="quarter" idx="12"/>
          </p:nvPr>
        </p:nvSpPr>
        <p:spPr/>
        <p:txBody>
          <a:bodyPr/>
          <a:lstStyle/>
          <a:p>
            <a:fld id="{D05888C2-AD03-4B56-8030-E8D989273EDD}" type="slidenum">
              <a:rPr lang="LID4096" smtClean="0"/>
              <a:t>‹Nº›</a:t>
            </a:fld>
            <a:endParaRPr lang="LID4096"/>
          </a:p>
        </p:txBody>
      </p:sp>
    </p:spTree>
    <p:extLst>
      <p:ext uri="{BB962C8B-B14F-4D97-AF65-F5344CB8AC3E}">
        <p14:creationId xmlns:p14="http://schemas.microsoft.com/office/powerpoint/2010/main" val="179633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013800"/>
          </a:xfrm>
        </p:spPr>
        <p:txBody>
          <a:bodyPr/>
          <a:lstStyle/>
          <a:p>
            <a:r>
              <a:rPr lang="en-US"/>
              <a:t>Click to edit Master title style</a:t>
            </a:r>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805739-4B27-4373-8E7C-1FABADB6FB57}" type="datetimeFigureOut">
              <a:rPr lang="LID4096" smtClean="0"/>
              <a:t>07/16/2024</a:t>
            </a:fld>
            <a:endParaRPr lang="LID4096"/>
          </a:p>
        </p:txBody>
      </p:sp>
      <p:sp>
        <p:nvSpPr>
          <p:cNvPr id="5" name="Footer Placeholder 4"/>
          <p:cNvSpPr>
            <a:spLocks noGrp="1"/>
          </p:cNvSpPr>
          <p:nvPr>
            <p:ph type="ftr" sz="quarter" idx="11"/>
          </p:nvPr>
        </p:nvSpPr>
        <p:spPr/>
        <p:txBody>
          <a:bodyPr/>
          <a:lstStyle/>
          <a:p>
            <a:endParaRPr lang="LID4096"/>
          </a:p>
        </p:txBody>
      </p:sp>
      <p:sp>
        <p:nvSpPr>
          <p:cNvPr id="6" name="Slide Number Placeholder 5"/>
          <p:cNvSpPr>
            <a:spLocks noGrp="1"/>
          </p:cNvSpPr>
          <p:nvPr>
            <p:ph type="sldNum" sz="quarter" idx="12"/>
          </p:nvPr>
        </p:nvSpPr>
        <p:spPr>
          <a:xfrm>
            <a:off x="10558300" y="5956137"/>
            <a:ext cx="1052508" cy="365125"/>
          </a:xfrm>
        </p:spPr>
        <p:txBody>
          <a:bodyPr/>
          <a:lstStyle/>
          <a:p>
            <a:fld id="{D05888C2-AD03-4B56-8030-E8D989273EDD}" type="slidenum">
              <a:rPr lang="LID4096" smtClean="0"/>
              <a:t>‹Nº›</a:t>
            </a:fld>
            <a:endParaRPr lang="LID4096"/>
          </a:p>
        </p:txBody>
      </p:sp>
    </p:spTree>
    <p:extLst>
      <p:ext uri="{BB962C8B-B14F-4D97-AF65-F5344CB8AC3E}">
        <p14:creationId xmlns:p14="http://schemas.microsoft.com/office/powerpoint/2010/main" val="4189563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87805739-4B27-4373-8E7C-1FABADB6FB57}" type="datetimeFigureOut">
              <a:rPr lang="LID4096" smtClean="0"/>
              <a:t>07/16/2024</a:t>
            </a:fld>
            <a:endParaRPr lang="LID4096"/>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LID4096"/>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05888C2-AD03-4B56-8030-E8D989273EDD}" type="slidenum">
              <a:rPr lang="LID4096" smtClean="0"/>
              <a:t>‹Nº›</a:t>
            </a:fld>
            <a:endParaRPr lang="LID4096"/>
          </a:p>
        </p:txBody>
      </p:sp>
    </p:spTree>
    <p:extLst>
      <p:ext uri="{BB962C8B-B14F-4D97-AF65-F5344CB8AC3E}">
        <p14:creationId xmlns:p14="http://schemas.microsoft.com/office/powerpoint/2010/main" val="2597909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87805739-4B27-4373-8E7C-1FABADB6FB57}" type="datetimeFigureOut">
              <a:rPr lang="LID4096" smtClean="0"/>
              <a:t>07/16/2024</a:t>
            </a:fld>
            <a:endParaRPr lang="LID4096"/>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LID4096"/>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05888C2-AD03-4B56-8030-E8D989273EDD}" type="slidenum">
              <a:rPr lang="LID4096" smtClean="0"/>
              <a:t>‹Nº›</a:t>
            </a:fld>
            <a:endParaRPr lang="LID4096"/>
          </a:p>
        </p:txBody>
      </p:sp>
    </p:spTree>
    <p:extLst>
      <p:ext uri="{BB962C8B-B14F-4D97-AF65-F5344CB8AC3E}">
        <p14:creationId xmlns:p14="http://schemas.microsoft.com/office/powerpoint/2010/main" val="2664231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
        <p:cNvGrpSpPr/>
        <p:nvPr/>
      </p:nvGrpSpPr>
      <p:grpSpPr>
        <a:xfrm>
          <a:off x="0" y="0"/>
          <a:ext cx="0" cy="0"/>
          <a:chOff x="0" y="0"/>
          <a:chExt cx="0" cy="0"/>
        </a:xfrm>
      </p:grpSpPr>
      <p:sp>
        <p:nvSpPr>
          <p:cNvPr id="166" name="PlaceHolder 1"/>
          <p:cNvSpPr>
            <a:spLocks noGrp="1"/>
          </p:cNvSpPr>
          <p:nvPr>
            <p:ph type="title"/>
          </p:nvPr>
        </p:nvSpPr>
        <p:spPr>
          <a:xfrm>
            <a:off x="609562" y="273352"/>
            <a:ext cx="10972120" cy="1144682"/>
          </a:xfrm>
          <a:prstGeom prst="rect">
            <a:avLst/>
          </a:prstGeom>
        </p:spPr>
        <p:txBody>
          <a:bodyPr lIns="0" tIns="0" rIns="0" bIns="0" anchor="ctr"/>
          <a:lstStyle/>
          <a:p>
            <a:endParaRPr lang="en-US" sz="1633" b="0" strike="noStrike" spc="-1">
              <a:solidFill>
                <a:srgbClr val="000000"/>
              </a:solidFill>
              <a:uFill>
                <a:solidFill>
                  <a:srgbClr val="FFFFFF"/>
                </a:solidFill>
              </a:uFill>
              <a:latin typeface="Arial"/>
            </a:endParaRPr>
          </a:p>
        </p:txBody>
      </p:sp>
      <p:sp>
        <p:nvSpPr>
          <p:cNvPr id="167" name="PlaceHolder 2"/>
          <p:cNvSpPr>
            <a:spLocks noGrp="1"/>
          </p:cNvSpPr>
          <p:nvPr>
            <p:ph type="body"/>
          </p:nvPr>
        </p:nvSpPr>
        <p:spPr>
          <a:xfrm>
            <a:off x="609562" y="1604514"/>
            <a:ext cx="5354133" cy="3977158"/>
          </a:xfrm>
          <a:prstGeom prst="rect">
            <a:avLst/>
          </a:prstGeom>
        </p:spPr>
        <p:txBody>
          <a:bodyPr lIns="0" tIns="0" rIns="0" bIns="0"/>
          <a:lstStyle/>
          <a:p>
            <a:endParaRPr lang="en-US" sz="2540" b="0" strike="noStrike" spc="-1">
              <a:solidFill>
                <a:srgbClr val="000000"/>
              </a:solidFill>
              <a:uFill>
                <a:solidFill>
                  <a:srgbClr val="FFFFFF"/>
                </a:solidFill>
              </a:uFill>
              <a:latin typeface="Arial"/>
            </a:endParaRPr>
          </a:p>
        </p:txBody>
      </p:sp>
      <p:sp>
        <p:nvSpPr>
          <p:cNvPr id="168" name="PlaceHolder 3"/>
          <p:cNvSpPr>
            <a:spLocks noGrp="1"/>
          </p:cNvSpPr>
          <p:nvPr>
            <p:ph type="body"/>
          </p:nvPr>
        </p:nvSpPr>
        <p:spPr>
          <a:xfrm>
            <a:off x="6231903" y="1604514"/>
            <a:ext cx="5354133" cy="3977158"/>
          </a:xfrm>
          <a:prstGeom prst="rect">
            <a:avLst/>
          </a:prstGeom>
        </p:spPr>
        <p:txBody>
          <a:bodyPr lIns="0" tIns="0" rIns="0" bIns="0"/>
          <a:lstStyle/>
          <a:p>
            <a:endParaRPr lang="en-US" sz="254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846336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emf"/><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image" Target="../media/image1.emf"/><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Bilde 2" descr="logostripe.pdf"/>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6191250"/>
            <a:ext cx="12192000" cy="666751"/>
          </a:xfrm>
          <a:prstGeom prst="rect">
            <a:avLst/>
          </a:prstGeom>
        </p:spPr>
      </p:pic>
    </p:spTree>
    <p:extLst>
      <p:ext uri="{BB962C8B-B14F-4D97-AF65-F5344CB8AC3E}">
        <p14:creationId xmlns:p14="http://schemas.microsoft.com/office/powerpoint/2010/main" val="1580082633"/>
      </p:ext>
    </p:extLst>
  </p:cSld>
  <p:clrMap bg1="lt1" tx1="dk1" bg2="lt2" tx2="dk2" accent1="accent1" accent2="accent2" accent3="accent3" accent4="accent4" accent5="accent5" accent6="accent6" hlink="hlink" folHlink="folHlink"/>
  <p:sldLayoutIdLst>
    <p:sldLayoutId id="2147483682" r:id="rId1"/>
    <p:sldLayoutId id="2147483662" r:id="rId2"/>
    <p:sldLayoutId id="2147483665" r:id="rId3"/>
    <p:sldLayoutId id="2147483664" r:id="rId4"/>
    <p:sldLayoutId id="2147483816" r:id="rId5"/>
    <p:sldLayoutId id="2147483817" r:id="rId6"/>
    <p:sldLayoutId id="2147483819" r:id="rId7"/>
    <p:sldLayoutId id="2147483820" r:id="rId8"/>
    <p:sldLayoutId id="2147483821" r:id="rId9"/>
    <p:sldLayoutId id="2147483822" r:id="rId10"/>
    <p:sldLayoutId id="2147483823" r:id="rId11"/>
    <p:sldLayoutId id="2147483825" r:id="rId12"/>
    <p:sldLayoutId id="2147483826" r:id="rId13"/>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nb-NO"/>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253E8E-7213-D045-86F4-B8607C5C1A33}"/>
              </a:ext>
            </a:extLst>
          </p:cNvPr>
          <p:cNvPicPr>
            <a:picLocks noChangeAspect="1"/>
          </p:cNvPicPr>
          <p:nvPr/>
        </p:nvPicPr>
        <p:blipFill>
          <a:blip r:embed="rId13"/>
          <a:stretch>
            <a:fillRect/>
          </a:stretch>
        </p:blipFill>
        <p:spPr>
          <a:xfrm>
            <a:off x="-12000" y="6206013"/>
            <a:ext cx="12216000" cy="679372"/>
          </a:xfrm>
          <a:prstGeom prst="rect">
            <a:avLst/>
          </a:prstGeom>
        </p:spPr>
      </p:pic>
    </p:spTree>
    <p:extLst>
      <p:ext uri="{BB962C8B-B14F-4D97-AF65-F5344CB8AC3E}">
        <p14:creationId xmlns:p14="http://schemas.microsoft.com/office/powerpoint/2010/main" val="3864397717"/>
      </p:ext>
    </p:extLst>
  </p:cSld>
  <p:clrMap bg1="lt1" tx1="dk1" bg2="lt2" tx2="dk2" accent1="accent1" accent2="accent2" accent3="accent3" accent4="accent4" accent5="accent5" accent6="accent6" hlink="hlink" folHlink="folHlink"/>
  <p:sldLayoutIdLst>
    <p:sldLayoutId id="2147483898" r:id="rId1"/>
    <p:sldLayoutId id="2147483892" r:id="rId2"/>
    <p:sldLayoutId id="2147483904" r:id="rId3"/>
    <p:sldLayoutId id="2147483885" r:id="rId4"/>
    <p:sldLayoutId id="2147483884" r:id="rId5"/>
    <p:sldLayoutId id="2147483905" r:id="rId6"/>
    <p:sldLayoutId id="2147483896" r:id="rId7"/>
    <p:sldLayoutId id="2147483891" r:id="rId8"/>
    <p:sldLayoutId id="2147483882" r:id="rId9"/>
    <p:sldLayoutId id="2147483907" r:id="rId10"/>
    <p:sldLayoutId id="214748390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Bilde 2" descr="logostripe.pdf"/>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0" y="6191250"/>
            <a:ext cx="12192000" cy="666751"/>
          </a:xfrm>
          <a:prstGeom prst="rect">
            <a:avLst/>
          </a:prstGeom>
        </p:spPr>
      </p:pic>
    </p:spTree>
    <p:extLst>
      <p:ext uri="{BB962C8B-B14F-4D97-AF65-F5344CB8AC3E}">
        <p14:creationId xmlns:p14="http://schemas.microsoft.com/office/powerpoint/2010/main" val="3418922649"/>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 id="2147483921" r:id="rId12"/>
    <p:sldLayoutId id="2147483922" r:id="rId13"/>
    <p:sldLayoutId id="2147483923" r:id="rId14"/>
    <p:sldLayoutId id="2147483924" r:id="rId15"/>
    <p:sldLayoutId id="2147483925" r:id="rId16"/>
    <p:sldLayoutId id="2147483926" r:id="rId17"/>
    <p:sldLayoutId id="2147483927" r:id="rId18"/>
    <p:sldLayoutId id="2147483928" r:id="rId19"/>
    <p:sldLayoutId id="2147483929" r:id="rId20"/>
    <p:sldLayoutId id="2147483930" r:id="rId21"/>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nb-NO"/>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1E9_A75EE347.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speakup@nrc.no" TargetMode="External"/><Relationship Id="rId2" Type="http://schemas.openxmlformats.org/officeDocument/2006/relationships/hyperlink" Target="mailto:co.reporte.imc@nrc.no" TargetMode="External"/><Relationship Id="rId1" Type="http://schemas.openxmlformats.org/officeDocument/2006/relationships/slideLayout" Target="../slideLayouts/slideLayout3.xml"/><Relationship Id="rId4" Type="http://schemas.openxmlformats.org/officeDocument/2006/relationships/hyperlink" Target="https://forms.office.com/Pages/ResponsePage.aspx?id=tNGGP2ssGkuyrm9elQvKHo_qYEzqzxhDnhlWMq-VeYlURFpOTTNaREgwMU9aT1BQRTk3UFFBUUZFQS4u"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5.xml"/><Relationship Id="rId5" Type="http://schemas.openxmlformats.org/officeDocument/2006/relationships/hyperlink" Target="https://creativecommons.org/licenses/by/3.0/" TargetMode="External"/><Relationship Id="rId4" Type="http://schemas.openxmlformats.org/officeDocument/2006/relationships/hyperlink" Target="https://www.flickr.com/photos/thedailyenglishshow/13422679555"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hyperlink" Target="mailto:co.reporte.imc@nrc.no" TargetMode="External"/><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ssholder for bilde 2" descr="flaggløpegut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 b="2"/>
          <a:stretch>
            <a:fillRect/>
          </a:stretch>
        </p:blipFill>
        <p:spPr/>
      </p:pic>
      <p:sp>
        <p:nvSpPr>
          <p:cNvPr id="2" name="TextBox 1">
            <a:extLst>
              <a:ext uri="{FF2B5EF4-FFF2-40B4-BE49-F238E27FC236}">
                <a16:creationId xmlns:a16="http://schemas.microsoft.com/office/drawing/2014/main" id="{3DB03442-FFCC-BF30-D9FD-0857F5CA0107}"/>
              </a:ext>
            </a:extLst>
          </p:cNvPr>
          <p:cNvSpPr txBox="1"/>
          <p:nvPr/>
        </p:nvSpPr>
        <p:spPr>
          <a:xfrm>
            <a:off x="584199" y="2041952"/>
            <a:ext cx="4420937" cy="1969770"/>
          </a:xfrm>
          <a:prstGeom prst="rect">
            <a:avLst/>
          </a:prstGeom>
          <a:noFill/>
        </p:spPr>
        <p:txBody>
          <a:bodyPr rot="0" spcFirstLastPara="0" vertOverflow="overflow" horzOverflow="overflow" vert="horz" wrap="square" lIns="121920" tIns="60960" rIns="121920" bIns="60960" numCol="1" spcCol="0" rtlCol="0" fromWordArt="0" anchor="ctr" anchorCtr="0" forceAA="0" compatLnSpc="1">
            <a:prstTxWarp prst="textNoShape">
              <a:avLst/>
            </a:prstTxWarp>
            <a:spAutoFit/>
          </a:bodyPr>
          <a:lstStyle/>
          <a:p>
            <a:pPr algn="ctr" defTabSz="609585"/>
            <a:r>
              <a:rPr lang="en-US" sz="2400" b="1" dirty="0">
                <a:solidFill>
                  <a:prstClr val="white"/>
                </a:solidFill>
                <a:latin typeface="Franklin Gothic Book"/>
              </a:rPr>
              <a:t> Política PEAS/</a:t>
            </a:r>
            <a:r>
              <a:rPr lang="en-US" sz="2400" b="1" dirty="0" err="1">
                <a:solidFill>
                  <a:prstClr val="white"/>
                </a:solidFill>
                <a:latin typeface="Franklin Gothic Book"/>
              </a:rPr>
              <a:t>Salvaguardia</a:t>
            </a:r>
            <a:r>
              <a:rPr lang="en-US" sz="2400" b="1" dirty="0">
                <a:solidFill>
                  <a:prstClr val="white"/>
                </a:solidFill>
                <a:latin typeface="Franklin Gothic Book"/>
              </a:rPr>
              <a:t> NRC</a:t>
            </a:r>
          </a:p>
          <a:p>
            <a:pPr algn="ctr" defTabSz="609585"/>
            <a:r>
              <a:rPr lang="en-US" sz="2400" b="1" dirty="0" err="1">
                <a:solidFill>
                  <a:prstClr val="white"/>
                </a:solidFill>
                <a:latin typeface="Franklin Gothic Book"/>
              </a:rPr>
              <a:t>Entrenamiento</a:t>
            </a:r>
            <a:r>
              <a:rPr lang="en-US" sz="2400" b="1" dirty="0">
                <a:solidFill>
                  <a:prstClr val="white"/>
                </a:solidFill>
                <a:latin typeface="Franklin Gothic Book"/>
              </a:rPr>
              <a:t> para staff</a:t>
            </a:r>
          </a:p>
          <a:p>
            <a:pPr algn="ctr" defTabSz="609585"/>
            <a:r>
              <a:rPr lang="en-US" sz="2400" b="1" dirty="0" err="1">
                <a:solidFill>
                  <a:prstClr val="white"/>
                </a:solidFill>
                <a:latin typeface="Franklin Gothic Book"/>
              </a:rPr>
              <a:t>Fecha</a:t>
            </a:r>
            <a:r>
              <a:rPr lang="en-US" sz="2400" b="1" dirty="0">
                <a:solidFill>
                  <a:prstClr val="white"/>
                </a:solidFill>
                <a:latin typeface="Franklin Gothic Book"/>
              </a:rPr>
              <a:t>: 06/07/2024</a:t>
            </a:r>
          </a:p>
          <a:p>
            <a:pPr algn="ctr" defTabSz="609585"/>
            <a:r>
              <a:rPr lang="en-US" sz="2400" b="1" dirty="0" err="1">
                <a:solidFill>
                  <a:prstClr val="white"/>
                </a:solidFill>
                <a:latin typeface="Franklin Gothic Book"/>
              </a:rPr>
              <a:t>Área</a:t>
            </a:r>
            <a:r>
              <a:rPr lang="en-US" sz="2400" b="1" dirty="0">
                <a:solidFill>
                  <a:prstClr val="white"/>
                </a:solidFill>
                <a:latin typeface="Franklin Gothic Book"/>
              </a:rPr>
              <a:t>: Centro URR</a:t>
            </a:r>
          </a:p>
        </p:txBody>
      </p:sp>
    </p:spTree>
    <p:extLst>
      <p:ext uri="{BB962C8B-B14F-4D97-AF65-F5344CB8AC3E}">
        <p14:creationId xmlns:p14="http://schemas.microsoft.com/office/powerpoint/2010/main" val="2984374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1944" y="1958975"/>
            <a:ext cx="11288111" cy="1470025"/>
          </a:xfrm>
        </p:spPr>
        <p:txBody>
          <a:bodyPr/>
          <a:lstStyle/>
          <a:p>
            <a:r>
              <a:rPr lang="es-ES" dirty="0"/>
              <a:t>Comprender la diferencia entre  salvaguardia y la protección de la infancia</a:t>
            </a:r>
            <a:endParaRPr lang="en-GB" dirty="0"/>
          </a:p>
        </p:txBody>
      </p:sp>
    </p:spTree>
    <p:extLst>
      <p:ext uri="{BB962C8B-B14F-4D97-AF65-F5344CB8AC3E}">
        <p14:creationId xmlns:p14="http://schemas.microsoft.com/office/powerpoint/2010/main" val="1613018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CC6BFCD-4205-456D-84F3-9F209F5AAF9F}"/>
              </a:ext>
            </a:extLst>
          </p:cNvPr>
          <p:cNvSpPr txBox="1">
            <a:spLocks/>
          </p:cNvSpPr>
          <p:nvPr/>
        </p:nvSpPr>
        <p:spPr>
          <a:xfrm>
            <a:off x="515700" y="1068415"/>
            <a:ext cx="7511786" cy="4638977"/>
          </a:xfrm>
          <a:prstGeom prst="rect">
            <a:avLst/>
          </a:prstGeom>
        </p:spPr>
        <p:txBody>
          <a:bodyPr lIns="91440" tIns="45720" rIns="91440" bIns="45720" anchor="t"/>
          <a:lstStyle>
            <a:lvl1pPr marL="0" indent="0" algn="ctr" defTabSz="609585" rtl="0" eaLnBrk="1" latinLnBrk="0" hangingPunct="1">
              <a:spcBef>
                <a:spcPct val="20000"/>
              </a:spcBef>
              <a:buFont typeface="Arial"/>
              <a:buNone/>
              <a:defRPr sz="4267" kern="1200">
                <a:solidFill>
                  <a:schemeClr val="tx1"/>
                </a:solidFill>
                <a:latin typeface="+mn-lt"/>
                <a:ea typeface="+mn-ea"/>
                <a:cs typeface="+mn-cs"/>
              </a:defRPr>
            </a:lvl1pPr>
            <a:lvl2pPr marL="609585" indent="0" algn="ctr" defTabSz="609585" rtl="0" eaLnBrk="1" latinLnBrk="0" hangingPunct="1">
              <a:spcBef>
                <a:spcPct val="20000"/>
              </a:spcBef>
              <a:buFont typeface="Arial"/>
              <a:buNone/>
              <a:defRPr sz="3733" kern="1200">
                <a:solidFill>
                  <a:schemeClr val="tx1">
                    <a:tint val="75000"/>
                  </a:schemeClr>
                </a:solidFill>
                <a:latin typeface="+mn-lt"/>
                <a:ea typeface="+mn-ea"/>
                <a:cs typeface="+mn-cs"/>
              </a:defRPr>
            </a:lvl2pPr>
            <a:lvl3pPr marL="1219170" indent="0" algn="ctr" defTabSz="609585" rtl="0" eaLnBrk="1" latinLnBrk="0" hangingPunct="1">
              <a:spcBef>
                <a:spcPct val="20000"/>
              </a:spcBef>
              <a:buFont typeface="Arial"/>
              <a:buNone/>
              <a:defRPr sz="3200" kern="1200">
                <a:solidFill>
                  <a:schemeClr val="tx1">
                    <a:tint val="75000"/>
                  </a:schemeClr>
                </a:solidFill>
                <a:latin typeface="+mn-lt"/>
                <a:ea typeface="+mn-ea"/>
                <a:cs typeface="+mn-cs"/>
              </a:defRPr>
            </a:lvl3pPr>
            <a:lvl4pPr marL="182875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4pPr>
            <a:lvl5pPr marL="243833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5pPr>
            <a:lvl6pPr marL="3047924"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6pPr>
            <a:lvl7pPr marL="3657509"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7pPr>
            <a:lvl8pPr marL="4267093"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8pPr>
            <a:lvl9pPr marL="4876678" indent="0" algn="ctr" defTabSz="609585" rtl="0" eaLnBrk="1" latinLnBrk="0" hangingPunct="1">
              <a:spcBef>
                <a:spcPct val="20000"/>
              </a:spcBef>
              <a:buFont typeface="Arial"/>
              <a:buNone/>
              <a:defRPr sz="2667" kern="1200">
                <a:solidFill>
                  <a:schemeClr val="tx1">
                    <a:tint val="75000"/>
                  </a:schemeClr>
                </a:solidFill>
                <a:latin typeface="+mn-lt"/>
                <a:ea typeface="+mn-ea"/>
                <a:cs typeface="+mn-cs"/>
              </a:defRPr>
            </a:lvl9pPr>
          </a:lstStyle>
          <a:p>
            <a:pPr marL="456565" indent="-456565" algn="just">
              <a:buFont typeface="Arial" pitchFamily="2" charset="2"/>
              <a:buChar char="•"/>
            </a:pPr>
            <a:r>
              <a:rPr lang="es-ES" altLang="en-US" sz="2400" dirty="0"/>
              <a:t>Toda persona menor de 18 años según la Convención de las Naciones Unidas sobre los Derechos del Niño (CNUDN).</a:t>
            </a:r>
          </a:p>
          <a:p>
            <a:pPr marL="456565" indent="-456565" algn="just">
              <a:buFont typeface="Arial" pitchFamily="2" charset="2"/>
              <a:buChar char="•"/>
            </a:pPr>
            <a:endParaRPr lang="es-ES" altLang="en-US" sz="2400" dirty="0"/>
          </a:p>
          <a:p>
            <a:pPr marL="456565" indent="-456565" algn="just">
              <a:buFont typeface="Arial" pitchFamily="2" charset="2"/>
              <a:buChar char="•"/>
            </a:pPr>
            <a:r>
              <a:rPr lang="es-ES" altLang="en-US" sz="2400" dirty="0"/>
              <a:t>En muchas culturas, la transición de la infancia a la edad adulta se asocia con cambios en la apariencia física, el matrimonio, los ritos de iniciación y la participación en la vida social.</a:t>
            </a:r>
          </a:p>
          <a:p>
            <a:pPr marL="456565" indent="-456565" algn="just">
              <a:buFont typeface="Arial" pitchFamily="2" charset="2"/>
              <a:buChar char="•"/>
            </a:pPr>
            <a:endParaRPr lang="es-ES" altLang="en-US" sz="2400" dirty="0"/>
          </a:p>
          <a:p>
            <a:pPr marL="456565" indent="-456565" algn="just">
              <a:buFont typeface="Arial" pitchFamily="2" charset="2"/>
              <a:buChar char="•"/>
            </a:pPr>
            <a:r>
              <a:rPr lang="es-ES" altLang="en-US" sz="2400" dirty="0"/>
              <a:t>NRC sigue la definición internacional independientemente de las leyes locales o las normas culturales.</a:t>
            </a:r>
            <a:endParaRPr lang="el-GR" altLang="en-US" sz="2400" u="sng" dirty="0"/>
          </a:p>
        </p:txBody>
      </p:sp>
      <p:sp>
        <p:nvSpPr>
          <p:cNvPr id="7" name="Title 1">
            <a:extLst>
              <a:ext uri="{FF2B5EF4-FFF2-40B4-BE49-F238E27FC236}">
                <a16:creationId xmlns:a16="http://schemas.microsoft.com/office/drawing/2014/main" id="{9168B7B6-A62A-4694-B6B5-FA93893F893C}"/>
              </a:ext>
            </a:extLst>
          </p:cNvPr>
          <p:cNvSpPr txBox="1">
            <a:spLocks/>
          </p:cNvSpPr>
          <p:nvPr/>
        </p:nvSpPr>
        <p:spPr>
          <a:xfrm>
            <a:off x="1533284" y="336546"/>
            <a:ext cx="9125431" cy="772965"/>
          </a:xfrm>
          <a:prstGeom prst="rect">
            <a:avLst/>
          </a:prstGeom>
        </p:spPr>
        <p:txBody>
          <a:bodyPr/>
          <a:lstStyle>
            <a:lvl1pPr algn="ctr" defTabSz="609585" rtl="0" eaLnBrk="1" latinLnBrk="0" hangingPunct="1">
              <a:spcBef>
                <a:spcPct val="0"/>
              </a:spcBef>
              <a:buNone/>
              <a:defRPr sz="5867" kern="1200">
                <a:solidFill>
                  <a:schemeClr val="tx1"/>
                </a:solidFill>
                <a:latin typeface="+mj-lt"/>
                <a:ea typeface="+mj-ea"/>
                <a:cs typeface="+mj-cs"/>
              </a:defRPr>
            </a:lvl1pPr>
          </a:lstStyle>
          <a:p>
            <a:r>
              <a:rPr lang="en-US" altLang="en-US" sz="3800" b="1" dirty="0"/>
              <a:t>¿</a:t>
            </a:r>
            <a:r>
              <a:rPr lang="en-US" altLang="en-US" sz="3800" b="1" dirty="0" err="1"/>
              <a:t>Quién</a:t>
            </a:r>
            <a:r>
              <a:rPr lang="en-US" altLang="en-US" sz="3800" b="1" dirty="0"/>
              <a:t> es un </a:t>
            </a:r>
            <a:r>
              <a:rPr lang="en-US" altLang="en-US" sz="3800" b="1" dirty="0" err="1"/>
              <a:t>niño</a:t>
            </a:r>
            <a:r>
              <a:rPr lang="en-US" altLang="en-US" sz="3800" b="1" dirty="0"/>
              <a:t>, </a:t>
            </a:r>
            <a:r>
              <a:rPr lang="en-US" altLang="en-US" sz="3800" b="1" dirty="0" err="1"/>
              <a:t>niña</a:t>
            </a:r>
            <a:r>
              <a:rPr lang="en-US" altLang="en-US" sz="3800" b="1" dirty="0"/>
              <a:t>, </a:t>
            </a:r>
            <a:r>
              <a:rPr lang="en-US" altLang="en-US" sz="3800" b="1" dirty="0" err="1"/>
              <a:t>adolescente</a:t>
            </a:r>
            <a:r>
              <a:rPr lang="en-US" altLang="en-US" sz="3800" b="1" dirty="0"/>
              <a:t>-NNA?</a:t>
            </a:r>
          </a:p>
        </p:txBody>
      </p:sp>
      <p:pic>
        <p:nvPicPr>
          <p:cNvPr id="9" name="Picture 8">
            <a:extLst>
              <a:ext uri="{FF2B5EF4-FFF2-40B4-BE49-F238E27FC236}">
                <a16:creationId xmlns:a16="http://schemas.microsoft.com/office/drawing/2014/main" id="{928026B7-A5B9-4FC0-B575-7707E0D4FC3F}"/>
              </a:ext>
            </a:extLst>
          </p:cNvPr>
          <p:cNvPicPr>
            <a:picLocks noChangeAspect="1" noChangeArrowheads="1"/>
          </p:cNvPicPr>
          <p:nvPr/>
        </p:nvPicPr>
        <p:blipFill>
          <a:blip r:embed="rId4"/>
          <a:srcRect/>
          <a:stretch>
            <a:fillRect/>
          </a:stretch>
        </p:blipFill>
        <p:spPr bwMode="auto">
          <a:xfrm>
            <a:off x="8350317" y="2205960"/>
            <a:ext cx="3597142" cy="2040035"/>
          </a:xfrm>
          <a:prstGeom prst="rect">
            <a:avLst/>
          </a:prstGeom>
          <a:noFill/>
          <a:ln w="9525">
            <a:noFill/>
            <a:miter lim="800000"/>
            <a:headEnd/>
            <a:tailEnd/>
          </a:ln>
        </p:spPr>
      </p:pic>
    </p:spTree>
    <p:extLst>
      <p:ext uri="{BB962C8B-B14F-4D97-AF65-F5344CB8AC3E}">
        <p14:creationId xmlns:p14="http://schemas.microsoft.com/office/powerpoint/2010/main" val="2808013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3719" y="1421824"/>
            <a:ext cx="10904561" cy="2635826"/>
          </a:xfrm>
        </p:spPr>
        <p:txBody>
          <a:bodyPr lIns="91440" tIns="45720" rIns="91440" bIns="45720" anchor="t">
            <a:noAutofit/>
          </a:bodyPr>
          <a:lstStyle/>
          <a:p>
            <a:pPr marL="0" indent="0" algn="ctr">
              <a:buNone/>
            </a:pPr>
            <a:r>
              <a:rPr lang="es-ES" sz="2800" dirty="0"/>
              <a:t>Por </a:t>
            </a:r>
            <a:r>
              <a:rPr lang="es-ES" sz="2800" b="1" dirty="0"/>
              <a:t>protección de la infancia</a:t>
            </a:r>
            <a:r>
              <a:rPr lang="es-ES" sz="2800" dirty="0"/>
              <a:t> se entiende la prevención y respuesta a la violencia, la explotación y el abuso contra los niños, niñas y adolescentes, incluida la explotación sexual comercial, la trata, el trabajo infantil y las prácticas tradicionales nocivas, como la ablación o mutilación genital femenina y el matrimonio infantil". Definición de </a:t>
            </a:r>
            <a:r>
              <a:rPr lang="en-GB" sz="2800" b="1" dirty="0" err="1"/>
              <a:t>Unicef</a:t>
            </a:r>
            <a:endParaRPr lang="en-US" sz="2800" b="1" dirty="0"/>
          </a:p>
        </p:txBody>
      </p:sp>
      <p:sp>
        <p:nvSpPr>
          <p:cNvPr id="5" name="TextBox 4">
            <a:extLst>
              <a:ext uri="{FF2B5EF4-FFF2-40B4-BE49-F238E27FC236}">
                <a16:creationId xmlns:a16="http://schemas.microsoft.com/office/drawing/2014/main" id="{31799F10-861E-4B36-9E71-8B40708EA716}"/>
              </a:ext>
            </a:extLst>
          </p:cNvPr>
          <p:cNvSpPr txBox="1"/>
          <p:nvPr/>
        </p:nvSpPr>
        <p:spPr>
          <a:xfrm>
            <a:off x="3430459" y="501386"/>
            <a:ext cx="5817849" cy="707886"/>
          </a:xfrm>
          <a:prstGeom prst="rect">
            <a:avLst/>
          </a:prstGeom>
          <a:noFill/>
        </p:spPr>
        <p:txBody>
          <a:bodyPr wrap="square">
            <a:spAutoFit/>
          </a:bodyPr>
          <a:lstStyle/>
          <a:p>
            <a:r>
              <a:rPr lang="es-ES" sz="4000" b="1" dirty="0">
                <a:solidFill>
                  <a:schemeClr val="accent1"/>
                </a:solidFill>
                <a:latin typeface="+mj-lt"/>
              </a:rPr>
              <a:t>Protección de la Infancia</a:t>
            </a:r>
            <a:endParaRPr lang="en-US" sz="4000" dirty="0">
              <a:solidFill>
                <a:schemeClr val="accent1"/>
              </a:solidFill>
              <a:latin typeface="+mj-lt"/>
            </a:endParaRPr>
          </a:p>
        </p:txBody>
      </p:sp>
    </p:spTree>
    <p:extLst>
      <p:ext uri="{BB962C8B-B14F-4D97-AF65-F5344CB8AC3E}">
        <p14:creationId xmlns:p14="http://schemas.microsoft.com/office/powerpoint/2010/main" val="1653234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59465-81B5-4933-9DAB-B2BEBBBF1D92}"/>
              </a:ext>
            </a:extLst>
          </p:cNvPr>
          <p:cNvSpPr>
            <a:spLocks noGrp="1"/>
          </p:cNvSpPr>
          <p:nvPr>
            <p:ph type="title" idx="4294967295"/>
          </p:nvPr>
        </p:nvSpPr>
        <p:spPr>
          <a:xfrm>
            <a:off x="1966269" y="424463"/>
            <a:ext cx="8259462" cy="828675"/>
          </a:xfrm>
          <a:prstGeom prst="rect">
            <a:avLst/>
          </a:prstGeom>
        </p:spPr>
        <p:txBody>
          <a:bodyPr/>
          <a:lstStyle/>
          <a:p>
            <a:pPr algn="ctr"/>
            <a:r>
              <a:rPr lang="en-GB" sz="3800" b="1" dirty="0" err="1">
                <a:solidFill>
                  <a:schemeClr val="accent1"/>
                </a:solidFill>
              </a:rPr>
              <a:t>Salvaguardia</a:t>
            </a:r>
            <a:r>
              <a:rPr lang="en-GB" sz="3800" b="1" dirty="0">
                <a:solidFill>
                  <a:schemeClr val="accent1"/>
                </a:solidFill>
              </a:rPr>
              <a:t> de la </a:t>
            </a:r>
            <a:r>
              <a:rPr lang="en-GB" sz="3800" b="1" dirty="0" err="1">
                <a:solidFill>
                  <a:schemeClr val="accent1"/>
                </a:solidFill>
              </a:rPr>
              <a:t>infancia</a:t>
            </a:r>
            <a:endParaRPr lang="en-GB" sz="3800" b="1" dirty="0">
              <a:solidFill>
                <a:schemeClr val="accent1"/>
              </a:solidFill>
            </a:endParaRPr>
          </a:p>
        </p:txBody>
      </p:sp>
      <p:sp>
        <p:nvSpPr>
          <p:cNvPr id="3" name="Subtitle 2">
            <a:extLst>
              <a:ext uri="{FF2B5EF4-FFF2-40B4-BE49-F238E27FC236}">
                <a16:creationId xmlns:a16="http://schemas.microsoft.com/office/drawing/2014/main" id="{ED7FD7AB-FCF8-45C7-AB73-66B9C10AB4F8}"/>
              </a:ext>
            </a:extLst>
          </p:cNvPr>
          <p:cNvSpPr>
            <a:spLocks noGrp="1"/>
          </p:cNvSpPr>
          <p:nvPr>
            <p:ph type="subTitle" idx="4294967295"/>
          </p:nvPr>
        </p:nvSpPr>
        <p:spPr>
          <a:xfrm>
            <a:off x="616744" y="1467643"/>
            <a:ext cx="10958512" cy="3922713"/>
          </a:xfrm>
          <a:prstGeom prst="rect">
            <a:avLst/>
          </a:prstGeom>
        </p:spPr>
        <p:txBody>
          <a:bodyPr lIns="91440" tIns="45720" rIns="91440" bIns="45720" anchor="t"/>
          <a:lstStyle/>
          <a:p>
            <a:pPr marL="0" indent="0" algn="ctr">
              <a:buNone/>
            </a:pPr>
            <a:r>
              <a:rPr lang="es-ES" altLang="en-US" sz="2800" dirty="0">
                <a:cs typeface="Arial"/>
              </a:rPr>
              <a:t>Un conjunto de </a:t>
            </a:r>
            <a:r>
              <a:rPr lang="es-ES" altLang="en-US" sz="2800" b="1" u="sng" dirty="0">
                <a:cs typeface="Arial"/>
              </a:rPr>
              <a:t>políticas, prácticas </a:t>
            </a:r>
            <a:r>
              <a:rPr lang="es-ES" altLang="en-US" sz="2800" dirty="0">
                <a:cs typeface="Arial"/>
              </a:rPr>
              <a:t>y </a:t>
            </a:r>
            <a:r>
              <a:rPr lang="es-ES" altLang="en-US" sz="2800" b="1" u="sng" dirty="0">
                <a:cs typeface="Arial"/>
              </a:rPr>
              <a:t>procedimientos</a:t>
            </a:r>
            <a:r>
              <a:rPr lang="es-ES" altLang="en-US" sz="2800" dirty="0">
                <a:cs typeface="Arial"/>
              </a:rPr>
              <a:t> internos que utilizamos para garantizar que somos una organización segura para los niños, niñas y adolescentes. </a:t>
            </a:r>
          </a:p>
          <a:p>
            <a:pPr marL="0" indent="0" algn="ctr">
              <a:buNone/>
            </a:pPr>
            <a:r>
              <a:rPr lang="es-ES" altLang="en-US" sz="2800" dirty="0">
                <a:cs typeface="Arial"/>
              </a:rPr>
              <a:t>El compromiso de NRC de prevenir y responder al abuso de menores, </a:t>
            </a:r>
            <a:r>
              <a:rPr lang="es-ES" altLang="en-US" sz="2800" b="1" dirty="0">
                <a:cs typeface="Arial"/>
              </a:rPr>
              <a:t>que pueda ser perpetrado por el personal de NRC</a:t>
            </a:r>
            <a:r>
              <a:rPr lang="es-ES" altLang="en-US" sz="2800" dirty="0">
                <a:cs typeface="Arial"/>
              </a:rPr>
              <a:t>, sus socios y contratistas. </a:t>
            </a:r>
          </a:p>
          <a:p>
            <a:pPr marL="0" indent="0" algn="ctr">
              <a:buNone/>
            </a:pPr>
            <a:r>
              <a:rPr lang="es-ES" altLang="en-US" sz="2800" dirty="0">
                <a:cs typeface="Arial"/>
              </a:rPr>
              <a:t>La Salvaguardia se implementa a través de políticas y procedimientos para minimizar los riesgos para los niños como resultado de las actividades de NRC </a:t>
            </a:r>
            <a:r>
              <a:rPr lang="es" sz="2800" dirty="0">
                <a:cs typeface="Arial"/>
              </a:rPr>
              <a:t>y SIEMPRE reportando cualquier mala conducta que cause daño a los niños.</a:t>
            </a:r>
          </a:p>
        </p:txBody>
      </p:sp>
    </p:spTree>
    <p:extLst>
      <p:ext uri="{BB962C8B-B14F-4D97-AF65-F5344CB8AC3E}">
        <p14:creationId xmlns:p14="http://schemas.microsoft.com/office/powerpoint/2010/main" val="8144676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CDD58-F04E-4AE8-AFD3-3D9FBABCFB46}"/>
              </a:ext>
            </a:extLst>
          </p:cNvPr>
          <p:cNvSpPr>
            <a:spLocks noGrp="1"/>
          </p:cNvSpPr>
          <p:nvPr>
            <p:ph type="title"/>
          </p:nvPr>
        </p:nvSpPr>
        <p:spPr/>
        <p:txBody>
          <a:bodyPr vert="horz" lIns="91440" tIns="45720" rIns="91440" bIns="45720" anchor="t"/>
          <a:lstStyle/>
          <a:p>
            <a:pPr algn="ctr"/>
            <a:r>
              <a:rPr lang="es-CO" sz="3800" b="1" dirty="0">
                <a:solidFill>
                  <a:schemeClr val="accent1"/>
                </a:solidFill>
              </a:rPr>
              <a:t>Salvaguardia de la infancia en NRC</a:t>
            </a:r>
          </a:p>
        </p:txBody>
      </p:sp>
      <p:sp>
        <p:nvSpPr>
          <p:cNvPr id="3" name="Subtitle 2">
            <a:extLst>
              <a:ext uri="{FF2B5EF4-FFF2-40B4-BE49-F238E27FC236}">
                <a16:creationId xmlns:a16="http://schemas.microsoft.com/office/drawing/2014/main" id="{EAFDAEFB-2697-4FB4-8DD8-896B0CD3AA34}"/>
              </a:ext>
            </a:extLst>
          </p:cNvPr>
          <p:cNvSpPr>
            <a:spLocks noGrp="1"/>
          </p:cNvSpPr>
          <p:nvPr>
            <p:ph type="subTitle" idx="1"/>
          </p:nvPr>
        </p:nvSpPr>
        <p:spPr>
          <a:xfrm>
            <a:off x="609600" y="1214160"/>
            <a:ext cx="10958807" cy="3923519"/>
          </a:xfrm>
        </p:spPr>
        <p:txBody>
          <a:bodyPr lIns="91440" tIns="45720" rIns="91440" bIns="45720" anchor="t"/>
          <a:lstStyle/>
          <a:p>
            <a:pPr marL="0" indent="0">
              <a:buNone/>
            </a:pPr>
            <a:r>
              <a:rPr lang="is-IS" sz="3000" dirty="0"/>
              <a:t>Significa que:</a:t>
            </a:r>
          </a:p>
        </p:txBody>
      </p:sp>
      <p:graphicFrame>
        <p:nvGraphicFramePr>
          <p:cNvPr id="4" name="Diagram 3"/>
          <p:cNvGraphicFramePr/>
          <p:nvPr>
            <p:extLst>
              <p:ext uri="{D42A27DB-BD31-4B8C-83A1-F6EECF244321}">
                <p14:modId xmlns:p14="http://schemas.microsoft.com/office/powerpoint/2010/main" val="2368507526"/>
              </p:ext>
            </p:extLst>
          </p:nvPr>
        </p:nvGraphicFramePr>
        <p:xfrm>
          <a:off x="308135" y="2033140"/>
          <a:ext cx="11561736" cy="38755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332745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43119"/>
            <a:ext cx="10972800" cy="765749"/>
          </a:xfrm>
        </p:spPr>
        <p:txBody>
          <a:bodyPr vert="horz" lIns="91440" tIns="45720" rIns="91440" bIns="45720" anchor="t"/>
          <a:lstStyle/>
          <a:p>
            <a:pPr algn="ctr"/>
            <a:r>
              <a:rPr lang="es-ES" sz="3600" b="1" dirty="0"/>
              <a:t>Responsabilidades obligatorias para todo el personal y representantes de NRC</a:t>
            </a:r>
            <a:endParaRPr lang="en-GB" sz="3600" b="1" dirty="0"/>
          </a:p>
        </p:txBody>
      </p:sp>
      <p:graphicFrame>
        <p:nvGraphicFramePr>
          <p:cNvPr id="4" name="Diagram 3">
            <a:extLst>
              <a:ext uri="{FF2B5EF4-FFF2-40B4-BE49-F238E27FC236}">
                <a16:creationId xmlns:a16="http://schemas.microsoft.com/office/drawing/2014/main" id="{99E57EA5-82ED-4AE4-A8B2-E6E003D7CF85}"/>
              </a:ext>
            </a:extLst>
          </p:cNvPr>
          <p:cNvGraphicFramePr/>
          <p:nvPr>
            <p:extLst>
              <p:ext uri="{D42A27DB-BD31-4B8C-83A1-F6EECF244321}">
                <p14:modId xmlns:p14="http://schemas.microsoft.com/office/powerpoint/2010/main" val="3726242836"/>
              </p:ext>
            </p:extLst>
          </p:nvPr>
        </p:nvGraphicFramePr>
        <p:xfrm>
          <a:off x="421746" y="1848283"/>
          <a:ext cx="11348508" cy="39235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32850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BE73D75F-EE8A-4A94-85F2-4861AF6041BF}"/>
                                            </p:graphicEl>
                                          </p:spTgt>
                                        </p:tgtEl>
                                        <p:attrNameLst>
                                          <p:attrName>style.visibility</p:attrName>
                                        </p:attrNameLst>
                                      </p:cBhvr>
                                      <p:to>
                                        <p:strVal val="visible"/>
                                      </p:to>
                                    </p:set>
                                    <p:animEffect transition="in" filter="fade">
                                      <p:cBhvr>
                                        <p:cTn id="7" dur="500"/>
                                        <p:tgtEl>
                                          <p:spTgt spid="4">
                                            <p:graphicEl>
                                              <a:dgm id="{BE73D75F-EE8A-4A94-85F2-4861AF6041B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E836E1D0-160F-4A2F-B327-50C8D6B95D80}"/>
                                            </p:graphicEl>
                                          </p:spTgt>
                                        </p:tgtEl>
                                        <p:attrNameLst>
                                          <p:attrName>style.visibility</p:attrName>
                                        </p:attrNameLst>
                                      </p:cBhvr>
                                      <p:to>
                                        <p:strVal val="visible"/>
                                      </p:to>
                                    </p:set>
                                    <p:animEffect transition="in" filter="fade">
                                      <p:cBhvr>
                                        <p:cTn id="12" dur="500"/>
                                        <p:tgtEl>
                                          <p:spTgt spid="4">
                                            <p:graphicEl>
                                              <a:dgm id="{E836E1D0-160F-4A2F-B327-50C8D6B95D80}"/>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C29DAC9E-0A5F-46F5-80A7-67020F6A922A}"/>
                                            </p:graphicEl>
                                          </p:spTgt>
                                        </p:tgtEl>
                                        <p:attrNameLst>
                                          <p:attrName>style.visibility</p:attrName>
                                        </p:attrNameLst>
                                      </p:cBhvr>
                                      <p:to>
                                        <p:strVal val="visible"/>
                                      </p:to>
                                    </p:set>
                                    <p:animEffect transition="in" filter="fade">
                                      <p:cBhvr>
                                        <p:cTn id="17" dur="500"/>
                                        <p:tgtEl>
                                          <p:spTgt spid="4">
                                            <p:graphicEl>
                                              <a:dgm id="{C29DAC9E-0A5F-46F5-80A7-67020F6A922A}"/>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C85F7552-BA7F-4780-BC3B-483C4F72587E}"/>
                                            </p:graphicEl>
                                          </p:spTgt>
                                        </p:tgtEl>
                                        <p:attrNameLst>
                                          <p:attrName>style.visibility</p:attrName>
                                        </p:attrNameLst>
                                      </p:cBhvr>
                                      <p:to>
                                        <p:strVal val="visible"/>
                                      </p:to>
                                    </p:set>
                                    <p:animEffect transition="in" filter="fade">
                                      <p:cBhvr>
                                        <p:cTn id="22" dur="500"/>
                                        <p:tgtEl>
                                          <p:spTgt spid="4">
                                            <p:graphicEl>
                                              <a:dgm id="{C85F7552-BA7F-4780-BC3B-483C4F72587E}"/>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03EE2D57-D54E-436A-8933-42B62D3EA4F6}"/>
                                            </p:graphicEl>
                                          </p:spTgt>
                                        </p:tgtEl>
                                        <p:attrNameLst>
                                          <p:attrName>style.visibility</p:attrName>
                                        </p:attrNameLst>
                                      </p:cBhvr>
                                      <p:to>
                                        <p:strVal val="visible"/>
                                      </p:to>
                                    </p:set>
                                    <p:animEffect transition="in" filter="fade">
                                      <p:cBhvr>
                                        <p:cTn id="27" dur="500"/>
                                        <p:tgtEl>
                                          <p:spTgt spid="4">
                                            <p:graphicEl>
                                              <a:dgm id="{03EE2D57-D54E-436A-8933-42B62D3EA4F6}"/>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84E0FA09-7B15-42FD-9265-EC3A4FE6E221}"/>
                                            </p:graphicEl>
                                          </p:spTgt>
                                        </p:tgtEl>
                                        <p:attrNameLst>
                                          <p:attrName>style.visibility</p:attrName>
                                        </p:attrNameLst>
                                      </p:cBhvr>
                                      <p:to>
                                        <p:strVal val="visible"/>
                                      </p:to>
                                    </p:set>
                                    <p:animEffect transition="in" filter="fade">
                                      <p:cBhvr>
                                        <p:cTn id="32" dur="500"/>
                                        <p:tgtEl>
                                          <p:spTgt spid="4">
                                            <p:graphicEl>
                                              <a:dgm id="{84E0FA09-7B15-42FD-9265-EC3A4FE6E22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FEA34-D8A1-421B-BBC2-6107CACCC7CE}"/>
              </a:ext>
            </a:extLst>
          </p:cNvPr>
          <p:cNvSpPr>
            <a:spLocks noGrp="1"/>
          </p:cNvSpPr>
          <p:nvPr>
            <p:ph type="title"/>
          </p:nvPr>
        </p:nvSpPr>
        <p:spPr>
          <a:xfrm>
            <a:off x="613330" y="443118"/>
            <a:ext cx="11151029" cy="1143001"/>
          </a:xfrm>
        </p:spPr>
        <p:txBody>
          <a:bodyPr/>
          <a:lstStyle/>
          <a:p>
            <a:pPr algn="ctr"/>
            <a:r>
              <a:rPr lang="en-GB" sz="2400" b="1" dirty="0">
                <a:solidFill>
                  <a:schemeClr val="accent6"/>
                </a:solidFill>
                <a:effectLst>
                  <a:outerShdw blurRad="38100" dist="38100" dir="2700000" algn="tl">
                    <a:srgbClr val="000000">
                      <a:alpha val="43137"/>
                    </a:srgbClr>
                  </a:outerShdw>
                </a:effectLst>
              </a:rPr>
              <a:t>CANALES DE REPORTE HABILITADOS PARA CASOS DE PEAAS</a:t>
            </a:r>
          </a:p>
        </p:txBody>
      </p:sp>
      <p:sp>
        <p:nvSpPr>
          <p:cNvPr id="3" name="Subtitle 2">
            <a:extLst>
              <a:ext uri="{FF2B5EF4-FFF2-40B4-BE49-F238E27FC236}">
                <a16:creationId xmlns:a16="http://schemas.microsoft.com/office/drawing/2014/main" id="{E01CFC71-6E32-4D60-9FEF-3E419142D355}"/>
              </a:ext>
            </a:extLst>
          </p:cNvPr>
          <p:cNvSpPr>
            <a:spLocks noGrp="1"/>
          </p:cNvSpPr>
          <p:nvPr>
            <p:ph type="subTitle" idx="1"/>
          </p:nvPr>
        </p:nvSpPr>
        <p:spPr>
          <a:xfrm>
            <a:off x="626712" y="3909054"/>
            <a:ext cx="4413171" cy="1481705"/>
          </a:xfrm>
        </p:spPr>
        <p:txBody>
          <a:bodyPr/>
          <a:lstStyle/>
          <a:p>
            <a:pPr marL="0" indent="0">
              <a:buNone/>
            </a:pPr>
            <a:endParaRPr lang="es-CO" sz="2400" dirty="0">
              <a:solidFill>
                <a:srgbClr val="000000"/>
              </a:solidFill>
              <a:latin typeface="___WRD_EMBED_SUB_44"/>
            </a:endParaRPr>
          </a:p>
          <a:p>
            <a:endParaRPr lang="en-GB" dirty="0"/>
          </a:p>
        </p:txBody>
      </p:sp>
      <p:sp>
        <p:nvSpPr>
          <p:cNvPr id="7" name="Title 1">
            <a:extLst>
              <a:ext uri="{FF2B5EF4-FFF2-40B4-BE49-F238E27FC236}">
                <a16:creationId xmlns:a16="http://schemas.microsoft.com/office/drawing/2014/main" id="{311971D1-126F-5B50-B285-53B280A9EF79}"/>
              </a:ext>
            </a:extLst>
          </p:cNvPr>
          <p:cNvSpPr txBox="1">
            <a:spLocks/>
          </p:cNvSpPr>
          <p:nvPr/>
        </p:nvSpPr>
        <p:spPr>
          <a:xfrm>
            <a:off x="431371" y="1796819"/>
            <a:ext cx="11148891" cy="3936437"/>
          </a:xfrm>
          <a:prstGeom prst="rect">
            <a:avLst/>
          </a:prstGeom>
        </p:spPr>
        <p:txBody>
          <a:bodyPr vert="horz"/>
          <a:lstStyle>
            <a:lvl1pPr algn="l" defTabSz="457200" rtl="0" eaLnBrk="1" latinLnBrk="0" hangingPunct="1">
              <a:spcBef>
                <a:spcPct val="0"/>
              </a:spcBef>
              <a:buNone/>
              <a:defRPr sz="3600" kern="1200">
                <a:solidFill>
                  <a:schemeClr val="tx1"/>
                </a:solidFill>
                <a:latin typeface="+mj-lt"/>
                <a:ea typeface="+mj-ea"/>
                <a:cs typeface="+mj-cs"/>
              </a:defRPr>
            </a:lvl1pPr>
          </a:lstStyle>
          <a:p>
            <a:endParaRPr lang="en-GB" sz="3200" dirty="0"/>
          </a:p>
        </p:txBody>
      </p:sp>
      <p:sp>
        <p:nvSpPr>
          <p:cNvPr id="6" name="Title 1">
            <a:extLst>
              <a:ext uri="{FF2B5EF4-FFF2-40B4-BE49-F238E27FC236}">
                <a16:creationId xmlns:a16="http://schemas.microsoft.com/office/drawing/2014/main" id="{95B87D9D-A113-9890-A949-C92833B46465}"/>
              </a:ext>
            </a:extLst>
          </p:cNvPr>
          <p:cNvSpPr txBox="1">
            <a:spLocks/>
          </p:cNvSpPr>
          <p:nvPr/>
        </p:nvSpPr>
        <p:spPr>
          <a:xfrm>
            <a:off x="143339" y="2622037"/>
            <a:ext cx="11151029" cy="1143001"/>
          </a:xfrm>
          <a:prstGeom prst="rect">
            <a:avLst/>
          </a:prstGeom>
        </p:spPr>
        <p:txBody>
          <a:bodyPr vert="horz"/>
          <a:lstStyle>
            <a:lvl1pPr algn="l" defTabSz="457200" rtl="0" eaLnBrk="1" latinLnBrk="0" hangingPunct="1">
              <a:spcBef>
                <a:spcPct val="0"/>
              </a:spcBef>
              <a:buNone/>
              <a:defRPr sz="3600" kern="1200">
                <a:solidFill>
                  <a:schemeClr val="tx1"/>
                </a:solidFill>
                <a:latin typeface="+mj-lt"/>
                <a:ea typeface="+mj-ea"/>
                <a:cs typeface="+mj-cs"/>
              </a:defRPr>
            </a:lvl1pPr>
          </a:lstStyle>
          <a:p>
            <a:pPr algn="ctr"/>
            <a:endParaRPr lang="en-GB" sz="2400" b="1" dirty="0">
              <a:solidFill>
                <a:schemeClr val="accent6"/>
              </a:solidFill>
              <a:effectLst>
                <a:outerShdw blurRad="38100" dist="38100" dir="2700000" algn="tl">
                  <a:srgbClr val="000000">
                    <a:alpha val="43137"/>
                  </a:srgbClr>
                </a:outerShdw>
              </a:effectLst>
            </a:endParaRPr>
          </a:p>
        </p:txBody>
      </p:sp>
      <p:sp>
        <p:nvSpPr>
          <p:cNvPr id="8" name="Title 1">
            <a:extLst>
              <a:ext uri="{FF2B5EF4-FFF2-40B4-BE49-F238E27FC236}">
                <a16:creationId xmlns:a16="http://schemas.microsoft.com/office/drawing/2014/main" id="{E241E0A8-00C6-E5C9-911B-FB5825879029}"/>
              </a:ext>
            </a:extLst>
          </p:cNvPr>
          <p:cNvSpPr txBox="1">
            <a:spLocks/>
          </p:cNvSpPr>
          <p:nvPr/>
        </p:nvSpPr>
        <p:spPr>
          <a:xfrm>
            <a:off x="253580" y="2127094"/>
            <a:ext cx="6720749" cy="3648405"/>
          </a:xfrm>
          <a:prstGeom prst="rect">
            <a:avLst/>
          </a:prstGeom>
        </p:spPr>
        <p:txBody>
          <a:bodyPr vert="horz"/>
          <a:lstStyle>
            <a:lvl1pPr algn="l" defTabSz="457200" rtl="0" eaLnBrk="1" latinLnBrk="0" hangingPunct="1">
              <a:spcBef>
                <a:spcPct val="0"/>
              </a:spcBef>
              <a:buNone/>
              <a:defRPr sz="3600" kern="1200">
                <a:solidFill>
                  <a:schemeClr val="tx1"/>
                </a:solidFill>
                <a:latin typeface="+mj-lt"/>
                <a:ea typeface="+mj-ea"/>
                <a:cs typeface="+mj-cs"/>
              </a:defRPr>
            </a:lvl1pPr>
          </a:lstStyle>
          <a:p>
            <a:pPr algn="just"/>
            <a:endParaRPr lang="es-MX" sz="2400" dirty="0">
              <a:solidFill>
                <a:srgbClr val="000000"/>
              </a:solidFill>
              <a:latin typeface="___WRD_EMBED_SUB_44"/>
            </a:endParaRPr>
          </a:p>
          <a:p>
            <a:pPr algn="just"/>
            <a:endParaRPr lang="es-MX" sz="2400" dirty="0">
              <a:latin typeface="___WRD_EMBED_SUB_44"/>
            </a:endParaRPr>
          </a:p>
          <a:p>
            <a:endParaRPr lang="es-MX" sz="2400" dirty="0">
              <a:latin typeface="___WRD_EMBED_SUB_44"/>
            </a:endParaRPr>
          </a:p>
          <a:p>
            <a:endParaRPr lang="en-GB" sz="2400" b="1" dirty="0">
              <a:solidFill>
                <a:schemeClr val="accent6"/>
              </a:solidFill>
              <a:effectLst>
                <a:outerShdw blurRad="38100" dist="38100" dir="2700000" algn="tl">
                  <a:srgbClr val="000000">
                    <a:alpha val="43137"/>
                  </a:srgbClr>
                </a:outerShdw>
              </a:effectLst>
            </a:endParaRPr>
          </a:p>
          <a:p>
            <a:endParaRPr lang="en-GB" sz="2400" b="1" dirty="0">
              <a:solidFill>
                <a:schemeClr val="accent6"/>
              </a:solidFill>
              <a:effectLst>
                <a:outerShdw blurRad="38100" dist="38100" dir="2700000" algn="tl">
                  <a:srgbClr val="000000">
                    <a:alpha val="43137"/>
                  </a:srgbClr>
                </a:outerShdw>
              </a:effectLst>
            </a:endParaRPr>
          </a:p>
        </p:txBody>
      </p:sp>
      <p:sp>
        <p:nvSpPr>
          <p:cNvPr id="9" name="Title 1">
            <a:extLst>
              <a:ext uri="{FF2B5EF4-FFF2-40B4-BE49-F238E27FC236}">
                <a16:creationId xmlns:a16="http://schemas.microsoft.com/office/drawing/2014/main" id="{FB62B2D9-AB43-16ED-3121-5A7CF4928C67}"/>
              </a:ext>
            </a:extLst>
          </p:cNvPr>
          <p:cNvSpPr txBox="1">
            <a:spLocks/>
          </p:cNvSpPr>
          <p:nvPr/>
        </p:nvSpPr>
        <p:spPr>
          <a:xfrm>
            <a:off x="427642" y="1467243"/>
            <a:ext cx="11336717" cy="2971069"/>
          </a:xfrm>
          <a:prstGeom prst="rect">
            <a:avLst/>
          </a:prstGeom>
        </p:spPr>
        <p:txBody>
          <a:bodyPr vert="horz"/>
          <a:lstStyle>
            <a:lvl1pPr algn="l" defTabSz="457200" rtl="0" eaLnBrk="1" latinLnBrk="0" hangingPunct="1">
              <a:spcBef>
                <a:spcPct val="0"/>
              </a:spcBef>
              <a:buNone/>
              <a:defRPr sz="3600" kern="1200">
                <a:solidFill>
                  <a:schemeClr val="tx1"/>
                </a:solidFill>
                <a:latin typeface="+mj-lt"/>
                <a:ea typeface="+mj-ea"/>
                <a:cs typeface="+mj-cs"/>
              </a:defRPr>
            </a:lvl1pPr>
          </a:lstStyle>
          <a:p>
            <a:pPr algn="ctr"/>
            <a:endParaRPr lang="en-GB" sz="2400" b="1" dirty="0">
              <a:solidFill>
                <a:schemeClr val="accent6"/>
              </a:solidFill>
              <a:effectLst>
                <a:outerShdw blurRad="38100" dist="38100" dir="2700000" algn="tl">
                  <a:srgbClr val="000000">
                    <a:alpha val="43137"/>
                  </a:srgbClr>
                </a:outerShdw>
              </a:effectLst>
            </a:endParaRPr>
          </a:p>
        </p:txBody>
      </p:sp>
      <p:sp>
        <p:nvSpPr>
          <p:cNvPr id="10" name="Title 1">
            <a:extLst>
              <a:ext uri="{FF2B5EF4-FFF2-40B4-BE49-F238E27FC236}">
                <a16:creationId xmlns:a16="http://schemas.microsoft.com/office/drawing/2014/main" id="{E64FD188-7A09-2FB8-525F-1A07DF72893B}"/>
              </a:ext>
            </a:extLst>
          </p:cNvPr>
          <p:cNvSpPr txBox="1">
            <a:spLocks/>
          </p:cNvSpPr>
          <p:nvPr/>
        </p:nvSpPr>
        <p:spPr>
          <a:xfrm>
            <a:off x="428562" y="823471"/>
            <a:ext cx="7389092" cy="3936437"/>
          </a:xfrm>
          <a:prstGeom prst="rect">
            <a:avLst/>
          </a:prstGeom>
        </p:spPr>
        <p:txBody>
          <a:bodyPr vert="horz"/>
          <a:lstStyle>
            <a:lvl1pPr algn="l" defTabSz="457200" rtl="0" eaLnBrk="1" latinLnBrk="0" hangingPunct="1">
              <a:spcBef>
                <a:spcPct val="0"/>
              </a:spcBef>
              <a:buNone/>
              <a:defRPr sz="3600" kern="1200">
                <a:solidFill>
                  <a:schemeClr val="tx1"/>
                </a:solidFill>
                <a:latin typeface="+mj-lt"/>
                <a:ea typeface="+mj-ea"/>
                <a:cs typeface="+mj-cs"/>
              </a:defRPr>
            </a:lvl1pPr>
          </a:lstStyle>
          <a:p>
            <a:pPr algn="l"/>
            <a:endParaRPr lang="es-CO" sz="2400" dirty="0">
              <a:solidFill>
                <a:srgbClr val="000000"/>
              </a:solidFill>
              <a:latin typeface="___WRD_EMBED_SUB_44"/>
            </a:endParaRPr>
          </a:p>
          <a:p>
            <a:pPr marL="380990" indent="-380990" algn="just">
              <a:buFont typeface="Arial" panose="020B0604020202020204" pitchFamily="34" charset="0"/>
              <a:buChar char="•"/>
            </a:pPr>
            <a:r>
              <a:rPr lang="es-MX" sz="2133" dirty="0">
                <a:solidFill>
                  <a:srgbClr val="000000"/>
                </a:solidFill>
              </a:rPr>
              <a:t>Canal de reporte habilitado para es el correo institucional </a:t>
            </a:r>
            <a:r>
              <a:rPr lang="es-MX" sz="2133" dirty="0" err="1">
                <a:solidFill>
                  <a:srgbClr val="000000"/>
                </a:solidFill>
                <a:hlinkClick r:id="rId2"/>
              </a:rPr>
              <a:t>co.reporte.imc@nrc.no</a:t>
            </a:r>
            <a:r>
              <a:rPr lang="es-MX" sz="2133" dirty="0">
                <a:solidFill>
                  <a:srgbClr val="000000"/>
                </a:solidFill>
              </a:rPr>
              <a:t>  el cual recibe reportes las 24 horas del día.</a:t>
            </a:r>
          </a:p>
          <a:p>
            <a:pPr marL="380990" indent="-380990" algn="just">
              <a:buFont typeface="Arial" panose="020B0604020202020204" pitchFamily="34" charset="0"/>
              <a:buChar char="•"/>
            </a:pPr>
            <a:r>
              <a:rPr lang="es-CO" sz="2400" dirty="0">
                <a:hlinkClick r:id="rId3"/>
              </a:rPr>
              <a:t>También puede hacer el  reporte a </a:t>
            </a:r>
            <a:r>
              <a:rPr lang="es-CO" sz="2400" dirty="0" err="1">
                <a:hlinkClick r:id="rId3"/>
              </a:rPr>
              <a:t>speakup@nrc.no</a:t>
            </a:r>
            <a:endParaRPr lang="es-CO" sz="2400" dirty="0"/>
          </a:p>
          <a:p>
            <a:pPr marL="380990" indent="-380990" algn="just">
              <a:buFont typeface="Arial" panose="020B0604020202020204" pitchFamily="34" charset="0"/>
              <a:buChar char="•"/>
            </a:pPr>
            <a:r>
              <a:rPr lang="es-CO" sz="2400" dirty="0">
                <a:hlinkClick r:id="rId4"/>
              </a:rPr>
              <a:t>Formulario </a:t>
            </a:r>
            <a:r>
              <a:rPr lang="es-CO" sz="2400" dirty="0" err="1">
                <a:hlinkClick r:id="rId4"/>
              </a:rPr>
              <a:t>Speak</a:t>
            </a:r>
            <a:r>
              <a:rPr lang="es-CO" sz="2400" dirty="0">
                <a:hlinkClick r:id="rId4"/>
              </a:rPr>
              <a:t> Up</a:t>
            </a:r>
            <a:r>
              <a:rPr lang="es-CO" sz="2400" dirty="0"/>
              <a:t> el cual puede usar en el idioma español y realizar reportes anónimos</a:t>
            </a:r>
          </a:p>
          <a:p>
            <a:pPr marL="380990" indent="-380990" algn="just">
              <a:buFont typeface="Arial" panose="020B0604020202020204" pitchFamily="34" charset="0"/>
              <a:buChar char="•"/>
            </a:pPr>
            <a:r>
              <a:rPr lang="es-CO" sz="2400" dirty="0"/>
              <a:t>Puntos focales de PEAAS y Salvaguardia de la infancia</a:t>
            </a:r>
            <a:endParaRPr lang="es-MX" sz="2133" dirty="0">
              <a:solidFill>
                <a:srgbClr val="000000"/>
              </a:solidFill>
            </a:endParaRPr>
          </a:p>
          <a:p>
            <a:pPr marL="380990" indent="-380990" algn="just">
              <a:buFont typeface="Arial" panose="020B0604020202020204" pitchFamily="34" charset="0"/>
              <a:buChar char="•"/>
            </a:pPr>
            <a:r>
              <a:rPr lang="es-MX" sz="2133" dirty="0">
                <a:solidFill>
                  <a:srgbClr val="000000"/>
                </a:solidFill>
              </a:rPr>
              <a:t>Reporte vía telefónica, en donde los/las participantes pueden reportar una situación de PEAAS y Salvaguardia de la Infancia al #675, opción 6. El horario de atención del canal de reporte vía telefónica es de Lunes a Viernes, de 8:00 a.m. a 5:00 </a:t>
            </a:r>
            <a:r>
              <a:rPr lang="es-MX" sz="2133" dirty="0" err="1">
                <a:solidFill>
                  <a:srgbClr val="000000"/>
                </a:solidFill>
              </a:rPr>
              <a:t>p.m</a:t>
            </a:r>
            <a:r>
              <a:rPr lang="es-MX" sz="2133" dirty="0">
                <a:solidFill>
                  <a:srgbClr val="000000"/>
                </a:solidFill>
              </a:rPr>
              <a:t> </a:t>
            </a:r>
          </a:p>
          <a:p>
            <a:pPr marL="380990" indent="-380990" algn="just">
              <a:buFont typeface="Arial" panose="020B0604020202020204" pitchFamily="34" charset="0"/>
              <a:buChar char="•"/>
            </a:pPr>
            <a:endParaRPr lang="es-MX" sz="2133" dirty="0">
              <a:solidFill>
                <a:srgbClr val="000000"/>
              </a:solidFill>
            </a:endParaRPr>
          </a:p>
          <a:p>
            <a:pPr algn="just"/>
            <a:endParaRPr lang="es-MX" sz="2400" dirty="0">
              <a:solidFill>
                <a:srgbClr val="000000"/>
              </a:solidFill>
              <a:latin typeface="___WRD_EMBED_SUB_44"/>
            </a:endParaRPr>
          </a:p>
          <a:p>
            <a:pPr marL="380990" indent="-380990" algn="just">
              <a:buFont typeface="Arial" panose="020B0604020202020204" pitchFamily="34" charset="0"/>
              <a:buChar char="•"/>
            </a:pPr>
            <a:endParaRPr lang="es-MX" sz="2400" dirty="0">
              <a:solidFill>
                <a:srgbClr val="000000"/>
              </a:solidFill>
              <a:latin typeface="___WRD_EMBED_SUB_44"/>
            </a:endParaRPr>
          </a:p>
          <a:p>
            <a:pPr marL="380990" indent="-380990" algn="just">
              <a:buFont typeface="Arial" panose="020B0604020202020204" pitchFamily="34" charset="0"/>
              <a:buChar char="•"/>
            </a:pPr>
            <a:endParaRPr lang="es-MX" sz="2400" dirty="0">
              <a:solidFill>
                <a:srgbClr val="000000"/>
              </a:solidFill>
              <a:latin typeface="___WRD_EMBED_SUB_44"/>
            </a:endParaRPr>
          </a:p>
          <a:p>
            <a:pPr algn="ctr"/>
            <a:endParaRPr lang="en-GB" sz="2400" b="1" dirty="0">
              <a:solidFill>
                <a:schemeClr val="accent6"/>
              </a:solidFill>
              <a:effectLst>
                <a:outerShdw blurRad="38100" dist="38100" dir="2700000" algn="tl">
                  <a:srgbClr val="000000">
                    <a:alpha val="43137"/>
                  </a:srgbClr>
                </a:outerShdw>
              </a:effectLst>
            </a:endParaRPr>
          </a:p>
        </p:txBody>
      </p:sp>
      <p:sp>
        <p:nvSpPr>
          <p:cNvPr id="4" name="TextBox 10">
            <a:extLst>
              <a:ext uri="{FF2B5EF4-FFF2-40B4-BE49-F238E27FC236}">
                <a16:creationId xmlns:a16="http://schemas.microsoft.com/office/drawing/2014/main" id="{8F73C9E8-4E88-FE84-8F34-98A0A3AF666C}"/>
              </a:ext>
            </a:extLst>
          </p:cNvPr>
          <p:cNvSpPr txBox="1"/>
          <p:nvPr/>
        </p:nvSpPr>
        <p:spPr>
          <a:xfrm>
            <a:off x="8012994" y="1691506"/>
            <a:ext cx="3455436" cy="3785652"/>
          </a:xfrm>
          <a:prstGeom prst="rect">
            <a:avLst/>
          </a:prstGeom>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r>
              <a:rPr lang="es-ES" sz="2000" dirty="0">
                <a:ea typeface="Roboto"/>
                <a:cs typeface="Roboto"/>
              </a:rPr>
              <a:t>¡NO tiene que compartir el informe con su supervisor!</a:t>
            </a:r>
          </a:p>
          <a:p>
            <a:endParaRPr lang="es-ES" sz="2000" dirty="0">
              <a:ea typeface="Roboto"/>
              <a:cs typeface="Roboto"/>
            </a:endParaRPr>
          </a:p>
          <a:p>
            <a:r>
              <a:rPr lang="es-ES" sz="2000" dirty="0">
                <a:ea typeface="Roboto"/>
                <a:cs typeface="Roboto"/>
              </a:rPr>
              <a:t>Asegure la confidencialidad del reporte y que solo quien debe conocer el caso tenga acceso</a:t>
            </a:r>
          </a:p>
          <a:p>
            <a:endParaRPr lang="es-ES" sz="2000" dirty="0">
              <a:ea typeface="Roboto"/>
              <a:cs typeface="Roboto"/>
            </a:endParaRPr>
          </a:p>
          <a:p>
            <a:r>
              <a:rPr lang="es-ES" sz="2000" dirty="0">
                <a:ea typeface="Roboto"/>
                <a:cs typeface="Roboto"/>
              </a:rPr>
              <a:t>Reporte casos de salvaguardia lo antes posible y en las primeras 24 horas una vez conocido el caso</a:t>
            </a:r>
            <a:endParaRPr lang="en-US" sz="2000" dirty="0">
              <a:ea typeface="Roboto"/>
              <a:cs typeface="Roboto"/>
            </a:endParaRPr>
          </a:p>
        </p:txBody>
      </p:sp>
    </p:spTree>
    <p:extLst>
      <p:ext uri="{BB962C8B-B14F-4D97-AF65-F5344CB8AC3E}">
        <p14:creationId xmlns:p14="http://schemas.microsoft.com/office/powerpoint/2010/main" val="1675108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2514770-7078-4354-AC3F-A506F57E6316}"/>
              </a:ext>
            </a:extLst>
          </p:cNvPr>
          <p:cNvSpPr>
            <a:spLocks noGrp="1"/>
          </p:cNvSpPr>
          <p:nvPr>
            <p:ph type="title"/>
          </p:nvPr>
        </p:nvSpPr>
        <p:spPr>
          <a:xfrm>
            <a:off x="101932" y="286433"/>
            <a:ext cx="11993302" cy="720957"/>
          </a:xfrm>
        </p:spPr>
        <p:txBody>
          <a:bodyPr/>
          <a:lstStyle/>
          <a:p>
            <a:pPr algn="ctr"/>
            <a:r>
              <a:rPr lang="en-GB" sz="3800" b="1"/>
              <a:t>OBJETIVOS DE APRENDIZAJE</a:t>
            </a:r>
          </a:p>
        </p:txBody>
      </p:sp>
      <p:graphicFrame>
        <p:nvGraphicFramePr>
          <p:cNvPr id="3" name="Table 4">
            <a:extLst>
              <a:ext uri="{FF2B5EF4-FFF2-40B4-BE49-F238E27FC236}">
                <a16:creationId xmlns:a16="http://schemas.microsoft.com/office/drawing/2014/main" id="{1EE57087-80E1-4A97-AB50-D3E4617B088E}"/>
              </a:ext>
            </a:extLst>
          </p:cNvPr>
          <p:cNvGraphicFramePr>
            <a:graphicFrameLocks noGrp="1"/>
          </p:cNvGraphicFramePr>
          <p:nvPr>
            <p:extLst>
              <p:ext uri="{D42A27DB-BD31-4B8C-83A1-F6EECF244321}">
                <p14:modId xmlns:p14="http://schemas.microsoft.com/office/powerpoint/2010/main" val="3367463123"/>
              </p:ext>
            </p:extLst>
          </p:nvPr>
        </p:nvGraphicFramePr>
        <p:xfrm>
          <a:off x="816279" y="1007390"/>
          <a:ext cx="10559441" cy="4783880"/>
        </p:xfrm>
        <a:graphic>
          <a:graphicData uri="http://schemas.openxmlformats.org/drawingml/2006/table">
            <a:tbl>
              <a:tblPr firstRow="1" bandRow="1">
                <a:tableStyleId>{5C22544A-7EE6-4342-B048-85BDC9FD1C3A}</a:tableStyleId>
              </a:tblPr>
              <a:tblGrid>
                <a:gridCol w="3368404">
                  <a:extLst>
                    <a:ext uri="{9D8B030D-6E8A-4147-A177-3AD203B41FA5}">
                      <a16:colId xmlns:a16="http://schemas.microsoft.com/office/drawing/2014/main" val="1560260895"/>
                    </a:ext>
                  </a:extLst>
                </a:gridCol>
                <a:gridCol w="3671224">
                  <a:extLst>
                    <a:ext uri="{9D8B030D-6E8A-4147-A177-3AD203B41FA5}">
                      <a16:colId xmlns:a16="http://schemas.microsoft.com/office/drawing/2014/main" val="2714594312"/>
                    </a:ext>
                  </a:extLst>
                </a:gridCol>
                <a:gridCol w="3519813">
                  <a:extLst>
                    <a:ext uri="{9D8B030D-6E8A-4147-A177-3AD203B41FA5}">
                      <a16:colId xmlns:a16="http://schemas.microsoft.com/office/drawing/2014/main" val="2899616293"/>
                    </a:ext>
                  </a:extLst>
                </a:gridCol>
              </a:tblGrid>
              <a:tr h="1027577">
                <a:tc>
                  <a:txBody>
                    <a:bodyPr/>
                    <a:lstStyle/>
                    <a:p>
                      <a:pPr algn="ctr"/>
                      <a:r>
                        <a:rPr lang="es-ES" sz="2000" dirty="0"/>
                        <a:t>Saber</a:t>
                      </a:r>
                    </a:p>
                    <a:p>
                      <a:pPr algn="ctr"/>
                      <a:r>
                        <a:rPr lang="es-ES" sz="2000" dirty="0"/>
                        <a:t>Después de esta formación sabré...</a:t>
                      </a:r>
                      <a:endParaRPr lang="en-GB" sz="2000" dirty="0"/>
                    </a:p>
                  </a:txBody>
                  <a:tcPr/>
                </a:tc>
                <a:tc>
                  <a:txBody>
                    <a:bodyPr/>
                    <a:lstStyle/>
                    <a:p>
                      <a:pPr algn="ctr"/>
                      <a:r>
                        <a:rPr lang="es-ES" sz="2000"/>
                        <a:t>Sentir</a:t>
                      </a:r>
                    </a:p>
                    <a:p>
                      <a:pPr algn="ctr"/>
                      <a:r>
                        <a:rPr lang="es-ES" sz="2000"/>
                        <a:t>Después de esta formación me sentiré...</a:t>
                      </a:r>
                      <a:endParaRPr lang="en-GB" sz="2000"/>
                    </a:p>
                  </a:txBody>
                  <a:tcPr/>
                </a:tc>
                <a:tc>
                  <a:txBody>
                    <a:bodyPr/>
                    <a:lstStyle/>
                    <a:p>
                      <a:pPr algn="ctr"/>
                      <a:r>
                        <a:rPr lang="es-ES" sz="2000"/>
                        <a:t>Hacer</a:t>
                      </a:r>
                    </a:p>
                    <a:p>
                      <a:pPr algn="ctr"/>
                      <a:r>
                        <a:rPr lang="es-ES" sz="2000"/>
                        <a:t>Después de esta formación seré capaz de...</a:t>
                      </a:r>
                      <a:endParaRPr lang="en-GB" sz="2000"/>
                    </a:p>
                  </a:txBody>
                  <a:tcPr/>
                </a:tc>
                <a:extLst>
                  <a:ext uri="{0D108BD9-81ED-4DB2-BD59-A6C34878D82A}">
                    <a16:rowId xmlns:a16="http://schemas.microsoft.com/office/drawing/2014/main" val="3744709976"/>
                  </a:ext>
                </a:extLst>
              </a:tr>
              <a:tr h="1419275">
                <a:tc>
                  <a:txBody>
                    <a:bodyPr/>
                    <a:lstStyle/>
                    <a:p>
                      <a:pPr marL="0" indent="0">
                        <a:buFont typeface="Arial" panose="020B0604020202020204" pitchFamily="34" charset="0"/>
                        <a:buNone/>
                      </a:pPr>
                      <a:r>
                        <a:rPr lang="es-ES" sz="2000" b="1" kern="1200">
                          <a:solidFill>
                            <a:schemeClr val="dk1"/>
                          </a:solidFill>
                          <a:latin typeface="+mn-lt"/>
                          <a:ea typeface="+mn-ea"/>
                          <a:cs typeface="+mn-cs"/>
                        </a:rPr>
                        <a:t>Definiciones de conducta sexual inapropiada y abuso de menores</a:t>
                      </a:r>
                      <a:endParaRPr lang="en-GB" sz="2000" b="0" i="1"/>
                    </a:p>
                  </a:txBody>
                  <a:tcPr/>
                </a:tc>
                <a:tc rowSpan="2">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s-ES" sz="2000" b="1" kern="1200">
                          <a:solidFill>
                            <a:schemeClr val="dk1"/>
                          </a:solidFill>
                          <a:latin typeface="+mn-lt"/>
                          <a:ea typeface="+mn-ea"/>
                          <a:cs typeface="+mn-cs"/>
                        </a:rPr>
                        <a:t>Más confianza para identificar ejemplos concretos</a:t>
                      </a:r>
                      <a:endParaRPr lang="en-GB" sz="2000" i="1" kern="1200">
                        <a:solidFill>
                          <a:schemeClr val="dk1"/>
                        </a:solidFill>
                        <a:latin typeface="+mn-lt"/>
                        <a:ea typeface="+mn-ea"/>
                        <a:cs typeface="+mn-cs"/>
                      </a:endParaRPr>
                    </a:p>
                  </a:txBody>
                  <a:tcPr/>
                </a:tc>
                <a:tc rowSpan="2">
                  <a:txBody>
                    <a:bodyPr/>
                    <a:lstStyle/>
                    <a:p>
                      <a:r>
                        <a:rPr lang="es-ES" sz="2000" b="1" kern="1200">
                          <a:solidFill>
                            <a:schemeClr val="dk1"/>
                          </a:solidFill>
                          <a:latin typeface="+mn-lt"/>
                          <a:ea typeface="+mn-ea"/>
                          <a:cs typeface="+mn-cs"/>
                        </a:rPr>
                        <a:t>Recibir reportes (denuncias) de abusos de otras personas </a:t>
                      </a:r>
                      <a:r>
                        <a:rPr lang="es-ES" sz="2000" b="0" kern="1200">
                          <a:solidFill>
                            <a:schemeClr val="dk1"/>
                          </a:solidFill>
                          <a:latin typeface="+mn-lt"/>
                          <a:ea typeface="+mn-ea"/>
                          <a:cs typeface="+mn-cs"/>
                        </a:rPr>
                        <a:t>de forma segura y respetuosa.</a:t>
                      </a:r>
                      <a:endParaRPr lang="en-GB" sz="2000" b="0" kern="1200">
                        <a:solidFill>
                          <a:schemeClr val="dk1"/>
                        </a:solidFill>
                        <a:latin typeface="+mn-lt"/>
                        <a:ea typeface="+mn-ea"/>
                        <a:cs typeface="+mn-cs"/>
                      </a:endParaRPr>
                    </a:p>
                  </a:txBody>
                  <a:tcPr/>
                </a:tc>
                <a:extLst>
                  <a:ext uri="{0D108BD9-81ED-4DB2-BD59-A6C34878D82A}">
                    <a16:rowId xmlns:a16="http://schemas.microsoft.com/office/drawing/2014/main" val="2626389565"/>
                  </a:ext>
                </a:extLst>
              </a:tr>
              <a:tr h="373537">
                <a:tc rowSpan="2">
                  <a:txBody>
                    <a:bodyPr/>
                    <a:lstStyle/>
                    <a:p>
                      <a:pPr marL="0" indent="0">
                        <a:buFont typeface="Arial" panose="020B0604020202020204" pitchFamily="34" charset="0"/>
                        <a:buNone/>
                      </a:pPr>
                      <a:r>
                        <a:rPr lang="es-ES" sz="2000" b="0" i="0" noProof="0"/>
                        <a:t>Mis </a:t>
                      </a:r>
                      <a:r>
                        <a:rPr lang="es-ES" sz="2000" b="1" i="0" noProof="0"/>
                        <a:t>obligaciones y responsabilidades </a:t>
                      </a:r>
                      <a:r>
                        <a:rPr lang="es-ES" sz="2000" b="0" i="0" noProof="0"/>
                        <a:t>en NRC</a:t>
                      </a:r>
                      <a:endParaRPr lang="es-CO" sz="2000" b="0" i="0" noProof="0"/>
                    </a:p>
                  </a:txBody>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506418663"/>
                  </a:ext>
                </a:extLst>
              </a:tr>
              <a:tr h="450279">
                <a:tc vMerge="1">
                  <a:txBody>
                    <a:bodyPr/>
                    <a:lstStyle/>
                    <a:p>
                      <a:endParaRPr lang="en-GB" sz="1400"/>
                    </a:p>
                  </a:txBody>
                  <a:tcPr/>
                </a:tc>
                <a:tc rowSpan="3">
                  <a:txBody>
                    <a:bodyPr/>
                    <a:lstStyle/>
                    <a:p>
                      <a:pPr marL="0" marR="0" lvl="0" indent="0" algn="l" rtl="0" eaLnBrk="1" fontAlgn="auto" latinLnBrk="0" hangingPunct="1">
                        <a:lnSpc>
                          <a:spcPct val="100000"/>
                        </a:lnSpc>
                        <a:spcBef>
                          <a:spcPts val="0"/>
                        </a:spcBef>
                        <a:spcAft>
                          <a:spcPts val="0"/>
                        </a:spcAft>
                        <a:buClrTx/>
                        <a:buSzTx/>
                        <a:buFontTx/>
                        <a:buNone/>
                      </a:pPr>
                      <a:r>
                        <a:rPr lang="en-GB" sz="2000" b="0" kern="1200">
                          <a:solidFill>
                            <a:schemeClr val="dk1"/>
                          </a:solidFill>
                          <a:latin typeface="+mn-lt"/>
                          <a:ea typeface="+mn-ea"/>
                          <a:cs typeface="+mn-cs"/>
                        </a:rPr>
                        <a:t> </a:t>
                      </a:r>
                      <a:r>
                        <a:rPr lang="es-ES" sz="2000" b="1" kern="1200">
                          <a:solidFill>
                            <a:schemeClr val="dk1"/>
                          </a:solidFill>
                          <a:latin typeface="+mn-lt"/>
                          <a:ea typeface="+mn-ea"/>
                          <a:cs typeface="+mn-cs"/>
                        </a:rPr>
                        <a:t>Más confianza para presentar una denuncia </a:t>
                      </a:r>
                      <a:r>
                        <a:rPr lang="es-ES" sz="2000" b="0" kern="1200">
                          <a:solidFill>
                            <a:schemeClr val="dk1"/>
                          </a:solidFill>
                          <a:latin typeface="+mn-lt"/>
                          <a:ea typeface="+mn-ea"/>
                          <a:cs typeface="+mn-cs"/>
                        </a:rPr>
                        <a:t>por abuso o sospecha de abuso</a:t>
                      </a:r>
                      <a:endParaRPr lang="en-GB" sz="2000" b="0" kern="1200">
                        <a:solidFill>
                          <a:schemeClr val="dk1"/>
                        </a:solidFill>
                        <a:latin typeface="+mn-lt"/>
                        <a:ea typeface="+mn-ea"/>
                        <a:cs typeface="+mn-cs"/>
                      </a:endParaRPr>
                    </a:p>
                  </a:txBody>
                  <a:tcPr/>
                </a:tc>
                <a:tc rowSpan="2">
                  <a:txBody>
                    <a:bodyPr/>
                    <a:lstStyle/>
                    <a:p>
                      <a:r>
                        <a:rPr lang="es-ES" sz="2000" b="1" kern="1200">
                          <a:solidFill>
                            <a:schemeClr val="dk1"/>
                          </a:solidFill>
                          <a:latin typeface="+mn-lt"/>
                          <a:ea typeface="+mn-ea"/>
                          <a:cs typeface="+mn-cs"/>
                        </a:rPr>
                        <a:t>Adaptar algo de mi trabajo para que NRC sea más segura</a:t>
                      </a:r>
                      <a:endParaRPr lang="en-GB" sz="2000" b="1" kern="1200">
                        <a:solidFill>
                          <a:schemeClr val="dk1"/>
                        </a:solidFill>
                        <a:latin typeface="+mn-lt"/>
                        <a:ea typeface="+mn-ea"/>
                        <a:cs typeface="+mn-cs"/>
                      </a:endParaRPr>
                    </a:p>
                  </a:txBody>
                  <a:tcPr/>
                </a:tc>
                <a:extLst>
                  <a:ext uri="{0D108BD9-81ED-4DB2-BD59-A6C34878D82A}">
                    <a16:rowId xmlns:a16="http://schemas.microsoft.com/office/drawing/2014/main" val="958207928"/>
                  </a:ext>
                </a:extLst>
              </a:tr>
              <a:tr h="577299">
                <a:tc rowSpan="2">
                  <a:txBody>
                    <a:bodyPr/>
                    <a:lstStyle/>
                    <a:p>
                      <a:pPr marL="0" marR="0" lvl="0" indent="0" algn="l" defTabSz="609585" rtl="0" eaLnBrk="1" fontAlgn="auto" latinLnBrk="0" hangingPunct="1">
                        <a:lnSpc>
                          <a:spcPct val="100000"/>
                        </a:lnSpc>
                        <a:spcBef>
                          <a:spcPts val="0"/>
                        </a:spcBef>
                        <a:spcAft>
                          <a:spcPts val="0"/>
                        </a:spcAft>
                        <a:buClrTx/>
                        <a:buSzTx/>
                        <a:buFont typeface="Arial" panose="020B0604020202020204" pitchFamily="34" charset="0"/>
                        <a:buNone/>
                        <a:tabLst/>
                        <a:defRPr/>
                      </a:pPr>
                      <a:r>
                        <a:rPr lang="es-CO" sz="2000" b="1" noProof="0"/>
                        <a:t>Mecanismos de reporte de NRC</a:t>
                      </a:r>
                    </a:p>
                  </a:txBody>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3570510084"/>
                  </a:ext>
                </a:extLst>
              </a:tr>
              <a:tr h="935913">
                <a:tc vMerge="1">
                  <a:txBody>
                    <a:bodyPr/>
                    <a:lstStyle/>
                    <a:p>
                      <a:endParaRPr lang="en-US"/>
                    </a:p>
                  </a:txBody>
                  <a:tcPr/>
                </a:tc>
                <a:tc vMerge="1">
                  <a:txBody>
                    <a:bodyPr/>
                    <a:lstStyle/>
                    <a:p>
                      <a:endParaRPr lang="en-US"/>
                    </a:p>
                  </a:txBody>
                  <a:tcPr/>
                </a:tc>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s-ES" sz="2000" b="1" strike="noStrike" spc="-1" dirty="0">
                          <a:solidFill>
                            <a:srgbClr val="000000"/>
                          </a:solidFill>
                          <a:latin typeface="+mn-lt"/>
                          <a:ea typeface="DejaVu Sans"/>
                        </a:rPr>
                        <a:t>Facilitar y contribuir a los debates sobre PEAAS.</a:t>
                      </a:r>
                      <a:endParaRPr lang="en-GB" sz="2000" b="1" kern="1200" dirty="0">
                        <a:solidFill>
                          <a:schemeClr val="dk1"/>
                        </a:solidFill>
                        <a:latin typeface="+mn-lt"/>
                        <a:ea typeface="+mn-ea"/>
                        <a:cs typeface="+mn-cs"/>
                      </a:endParaRPr>
                    </a:p>
                  </a:txBody>
                  <a:tcPr/>
                </a:tc>
                <a:extLst>
                  <a:ext uri="{0D108BD9-81ED-4DB2-BD59-A6C34878D82A}">
                    <a16:rowId xmlns:a16="http://schemas.microsoft.com/office/drawing/2014/main" val="1735927133"/>
                  </a:ext>
                </a:extLst>
              </a:tr>
            </a:tbl>
          </a:graphicData>
        </a:graphic>
      </p:graphicFrame>
    </p:spTree>
    <p:extLst>
      <p:ext uri="{BB962C8B-B14F-4D97-AF65-F5344CB8AC3E}">
        <p14:creationId xmlns:p14="http://schemas.microsoft.com/office/powerpoint/2010/main" val="2087548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B6B2FFA-6735-43C3-8ABF-B71B78F2D53E}"/>
              </a:ext>
            </a:extLst>
          </p:cNvPr>
          <p:cNvSpPr>
            <a:spLocks noGrp="1"/>
          </p:cNvSpPr>
          <p:nvPr>
            <p:ph type="title"/>
          </p:nvPr>
        </p:nvSpPr>
        <p:spPr/>
        <p:txBody>
          <a:bodyPr lIns="91440" tIns="45720" rIns="91440" bIns="45720" anchor="t"/>
          <a:lstStyle/>
          <a:p>
            <a:r>
              <a:rPr lang="es-ES" sz="5850"/>
              <a:t>¿A quién se aplica la política?</a:t>
            </a:r>
            <a:endParaRPr lang="LID4096" sz="5850"/>
          </a:p>
        </p:txBody>
      </p:sp>
      <p:sp>
        <p:nvSpPr>
          <p:cNvPr id="7" name="Text Placeholder 6">
            <a:extLst>
              <a:ext uri="{FF2B5EF4-FFF2-40B4-BE49-F238E27FC236}">
                <a16:creationId xmlns:a16="http://schemas.microsoft.com/office/drawing/2014/main" id="{DD47703D-13FD-419A-8A5C-3857F6EBD2C2}"/>
              </a:ext>
            </a:extLst>
          </p:cNvPr>
          <p:cNvSpPr>
            <a:spLocks noGrp="1"/>
          </p:cNvSpPr>
          <p:nvPr>
            <p:ph type="body" idx="1"/>
          </p:nvPr>
        </p:nvSpPr>
        <p:spPr>
          <a:xfrm>
            <a:off x="909964" y="2333029"/>
            <a:ext cx="3100166" cy="491496"/>
          </a:xfrm>
        </p:spPr>
        <p:txBody>
          <a:bodyPr/>
          <a:lstStyle/>
          <a:p>
            <a:r>
              <a:rPr lang="en-CA" sz="2800" err="1"/>
              <a:t>Todo</a:t>
            </a:r>
            <a:r>
              <a:rPr lang="en-CA" sz="2800"/>
              <a:t> </a:t>
            </a:r>
            <a:r>
              <a:rPr lang="en-CA" sz="2800" err="1"/>
              <a:t>el</a:t>
            </a:r>
            <a:r>
              <a:rPr lang="en-CA" sz="2800"/>
              <a:t> personal NRC</a:t>
            </a:r>
          </a:p>
        </p:txBody>
      </p:sp>
      <p:sp>
        <p:nvSpPr>
          <p:cNvPr id="8" name="Content Placeholder 7">
            <a:extLst>
              <a:ext uri="{FF2B5EF4-FFF2-40B4-BE49-F238E27FC236}">
                <a16:creationId xmlns:a16="http://schemas.microsoft.com/office/drawing/2014/main" id="{E1BAB10C-B565-4BB9-8572-31C0591CF422}"/>
              </a:ext>
            </a:extLst>
          </p:cNvPr>
          <p:cNvSpPr>
            <a:spLocks noGrp="1"/>
          </p:cNvSpPr>
          <p:nvPr>
            <p:ph sz="half" idx="2"/>
          </p:nvPr>
        </p:nvSpPr>
        <p:spPr>
          <a:xfrm>
            <a:off x="668482" y="3197574"/>
            <a:ext cx="4283298" cy="2590095"/>
          </a:xfrm>
        </p:spPr>
        <p:txBody>
          <a:bodyPr vert="horz" lIns="91440" tIns="45720" rIns="91440" bIns="45720" rtlCol="0" anchor="t">
            <a:noAutofit/>
          </a:bodyPr>
          <a:lstStyle/>
          <a:p>
            <a:pPr marL="342900" indent="-342900">
              <a:buFont typeface="Courier New" panose="02070309020205020404" pitchFamily="49" charset="0"/>
              <a:buChar char="o"/>
            </a:pPr>
            <a:r>
              <a:rPr lang="es-ES" sz="2400">
                <a:cs typeface="Times New Roman" panose="02020603050405020304" pitchFamily="18" charset="0"/>
              </a:rPr>
              <a:t>Todos los empleados </a:t>
            </a:r>
          </a:p>
          <a:p>
            <a:pPr marL="342900" indent="-342900">
              <a:buFont typeface="Courier New" panose="02070309020205020404" pitchFamily="49" charset="0"/>
              <a:buChar char="o"/>
            </a:pPr>
            <a:r>
              <a:rPr lang="es-ES" sz="2400">
                <a:cs typeface="Times New Roman" panose="02020603050405020304" pitchFamily="18" charset="0"/>
              </a:rPr>
              <a:t>Pasantes</a:t>
            </a:r>
          </a:p>
          <a:p>
            <a:pPr marL="342900" indent="-342900">
              <a:buFont typeface="Courier New" panose="02070309020205020404" pitchFamily="49" charset="0"/>
              <a:buChar char="o"/>
            </a:pPr>
            <a:r>
              <a:rPr lang="es-ES" sz="2400">
                <a:cs typeface="Times New Roman" panose="02020603050405020304" pitchFamily="18" charset="0"/>
              </a:rPr>
              <a:t>Consultores internacionales y locales</a:t>
            </a:r>
            <a:endParaRPr lang="en-US" sz="2400">
              <a:cs typeface="Times New Roman" panose="02020603050405020304" pitchFamily="18" charset="0"/>
            </a:endParaRPr>
          </a:p>
        </p:txBody>
      </p:sp>
      <p:sp>
        <p:nvSpPr>
          <p:cNvPr id="12" name="Content Placeholder 9">
            <a:extLst>
              <a:ext uri="{FF2B5EF4-FFF2-40B4-BE49-F238E27FC236}">
                <a16:creationId xmlns:a16="http://schemas.microsoft.com/office/drawing/2014/main" id="{C563B459-3E32-4BE9-AA2D-A26C79695D47}"/>
              </a:ext>
            </a:extLst>
          </p:cNvPr>
          <p:cNvSpPr txBox="1">
            <a:spLocks/>
          </p:cNvSpPr>
          <p:nvPr/>
        </p:nvSpPr>
        <p:spPr>
          <a:xfrm>
            <a:off x="6943976" y="2825101"/>
            <a:ext cx="4882455" cy="2962568"/>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endParaRPr lang="LID4096"/>
          </a:p>
        </p:txBody>
      </p:sp>
      <p:sp>
        <p:nvSpPr>
          <p:cNvPr id="13" name="Content Placeholder 7">
            <a:extLst>
              <a:ext uri="{FF2B5EF4-FFF2-40B4-BE49-F238E27FC236}">
                <a16:creationId xmlns:a16="http://schemas.microsoft.com/office/drawing/2014/main" id="{C90CF288-8DBD-48CD-8B3F-54666F580FB8}"/>
              </a:ext>
            </a:extLst>
          </p:cNvPr>
          <p:cNvSpPr txBox="1">
            <a:spLocks/>
          </p:cNvSpPr>
          <p:nvPr/>
        </p:nvSpPr>
        <p:spPr>
          <a:xfrm>
            <a:off x="6328064" y="2825101"/>
            <a:ext cx="5195454" cy="2962568"/>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endParaRPr lang="en-CA"/>
          </a:p>
          <a:p>
            <a:endParaRPr lang="en-CA"/>
          </a:p>
          <a:p>
            <a:endParaRPr lang="en-CA"/>
          </a:p>
        </p:txBody>
      </p:sp>
      <p:sp>
        <p:nvSpPr>
          <p:cNvPr id="14" name="Text Placeholder 6">
            <a:extLst>
              <a:ext uri="{FF2B5EF4-FFF2-40B4-BE49-F238E27FC236}">
                <a16:creationId xmlns:a16="http://schemas.microsoft.com/office/drawing/2014/main" id="{C593BFC8-5C40-4792-9283-6B7F0E4B41ED}"/>
              </a:ext>
            </a:extLst>
          </p:cNvPr>
          <p:cNvSpPr txBox="1">
            <a:spLocks/>
          </p:cNvSpPr>
          <p:nvPr/>
        </p:nvSpPr>
        <p:spPr>
          <a:xfrm>
            <a:off x="5026050" y="2157782"/>
            <a:ext cx="4159259" cy="666743"/>
          </a:xfrm>
          <a:prstGeom prst="rect">
            <a:avLst/>
          </a:prstGeom>
        </p:spPr>
        <p:txBody>
          <a:bodyPr vert="horz" lIns="91440" tIns="45720" rIns="91440" bIns="45720" rtlCol="0" anchor="b">
            <a:no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2200" b="0" kern="1200">
                <a:solidFill>
                  <a:schemeClr val="accent2"/>
                </a:solidFill>
                <a:latin typeface="+mn-lt"/>
                <a:ea typeface="+mn-ea"/>
                <a:cs typeface="+mn-cs"/>
              </a:defRPr>
            </a:lvl1pPr>
            <a:lvl2pPr marL="457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2000" b="1" kern="1200">
                <a:solidFill>
                  <a:schemeClr val="tx2"/>
                </a:solidFill>
                <a:latin typeface="+mn-lt"/>
                <a:ea typeface="+mn-ea"/>
                <a:cs typeface="+mn-cs"/>
              </a:defRPr>
            </a:lvl2pPr>
            <a:lvl3pPr marL="914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800" b="1" kern="1200">
                <a:solidFill>
                  <a:schemeClr val="tx2"/>
                </a:solidFill>
                <a:latin typeface="+mn-lt"/>
                <a:ea typeface="+mn-ea"/>
                <a:cs typeface="+mn-cs"/>
              </a:defRPr>
            </a:lvl3pPr>
            <a:lvl4pPr marL="1371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4pPr>
            <a:lvl5pPr marL="18288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5pPr>
            <a:lvl6pPr marL="22860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6pPr>
            <a:lvl7pPr marL="2743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7pPr>
            <a:lvl8pPr marL="3200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8pPr>
            <a:lvl9pPr marL="3657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1" kern="1200">
                <a:solidFill>
                  <a:schemeClr val="tx2"/>
                </a:solidFill>
                <a:latin typeface="+mn-lt"/>
                <a:ea typeface="+mn-ea"/>
                <a:cs typeface="+mn-cs"/>
              </a:defRPr>
            </a:lvl9pPr>
          </a:lstStyle>
          <a:p>
            <a:r>
              <a:rPr lang="en-CA" sz="2800" err="1"/>
              <a:t>Todo</a:t>
            </a:r>
            <a:r>
              <a:rPr lang="en-CA" sz="2800"/>
              <a:t> </a:t>
            </a:r>
            <a:r>
              <a:rPr lang="en-CA" sz="2800" err="1"/>
              <a:t>el</a:t>
            </a:r>
            <a:r>
              <a:rPr lang="en-CA" sz="2800"/>
              <a:t> personal de los </a:t>
            </a:r>
            <a:r>
              <a:rPr lang="en-CA" sz="2800" err="1"/>
              <a:t>socios</a:t>
            </a:r>
            <a:endParaRPr lang="en-CA" sz="2800"/>
          </a:p>
        </p:txBody>
      </p:sp>
      <p:sp>
        <p:nvSpPr>
          <p:cNvPr id="20" name="TextBox 19">
            <a:extLst>
              <a:ext uri="{FF2B5EF4-FFF2-40B4-BE49-F238E27FC236}">
                <a16:creationId xmlns:a16="http://schemas.microsoft.com/office/drawing/2014/main" id="{5A2DE4D8-E337-4672-9FF9-A160A4745618}"/>
              </a:ext>
            </a:extLst>
          </p:cNvPr>
          <p:cNvSpPr txBox="1"/>
          <p:nvPr/>
        </p:nvSpPr>
        <p:spPr>
          <a:xfrm>
            <a:off x="4951780" y="3103780"/>
            <a:ext cx="3773667" cy="1200329"/>
          </a:xfrm>
          <a:prstGeom prst="rect">
            <a:avLst/>
          </a:prstGeom>
          <a:noFill/>
        </p:spPr>
        <p:txBody>
          <a:bodyPr wrap="square" lIns="91440" tIns="45720" rIns="91440" bIns="45720" anchor="t">
            <a:spAutoFit/>
          </a:bodyPr>
          <a:lstStyle/>
          <a:p>
            <a:pPr marL="342900" indent="-342900">
              <a:buFont typeface="Courier New" panose="02070309020205020404" pitchFamily="49" charset="0"/>
              <a:buChar char="o"/>
            </a:pPr>
            <a:r>
              <a:rPr lang="en-US" sz="2400" err="1">
                <a:ea typeface="Calibri" panose="020F0502020204030204" pitchFamily="34" charset="0"/>
                <a:cs typeface="Times New Roman"/>
              </a:rPr>
              <a:t>Trabajadores</a:t>
            </a:r>
            <a:r>
              <a:rPr lang="en-US" sz="2400">
                <a:ea typeface="Calibri" panose="020F0502020204030204" pitchFamily="34" charset="0"/>
                <a:cs typeface="Times New Roman"/>
              </a:rPr>
              <a:t> </a:t>
            </a:r>
            <a:r>
              <a:rPr lang="en-US" sz="2400" err="1">
                <a:ea typeface="Calibri" panose="020F0502020204030204" pitchFamily="34" charset="0"/>
                <a:cs typeface="Times New Roman"/>
              </a:rPr>
              <a:t>eventuales</a:t>
            </a:r>
            <a:endParaRPr lang="en-US" sz="2400">
              <a:ea typeface="Calibri" panose="020F0502020204030204" pitchFamily="34" charset="0"/>
              <a:cs typeface="Times New Roman"/>
            </a:endParaRPr>
          </a:p>
          <a:p>
            <a:pPr marL="342900" indent="-342900">
              <a:buFont typeface="Courier New" panose="02070309020205020404" pitchFamily="49" charset="0"/>
              <a:buChar char="o"/>
            </a:pPr>
            <a:r>
              <a:rPr lang="en-US" sz="2400" err="1">
                <a:ea typeface="Calibri" panose="020F0502020204030204" pitchFamily="34" charset="0"/>
                <a:cs typeface="Times New Roman"/>
              </a:rPr>
              <a:t>Proveedores</a:t>
            </a:r>
            <a:endParaRPr lang="en-US" sz="2400">
              <a:ea typeface="Calibri" panose="020F0502020204030204" pitchFamily="34" charset="0"/>
              <a:cs typeface="Times New Roman"/>
            </a:endParaRPr>
          </a:p>
          <a:p>
            <a:pPr marL="342900" indent="-342900">
              <a:buFont typeface="Courier New" panose="02070309020205020404" pitchFamily="49" charset="0"/>
              <a:buChar char="o"/>
            </a:pPr>
            <a:r>
              <a:rPr lang="en-US" sz="2400" err="1">
                <a:ea typeface="Calibri" panose="020F0502020204030204" pitchFamily="34" charset="0"/>
                <a:cs typeface="Times New Roman"/>
              </a:rPr>
              <a:t>Socios</a:t>
            </a:r>
            <a:endParaRPr lang="en-US" sz="2400">
              <a:cs typeface="Times New Roman"/>
            </a:endParaRPr>
          </a:p>
        </p:txBody>
      </p:sp>
      <p:pic>
        <p:nvPicPr>
          <p:cNvPr id="29" name="Picture 28">
            <a:extLst>
              <a:ext uri="{FF2B5EF4-FFF2-40B4-BE49-F238E27FC236}">
                <a16:creationId xmlns:a16="http://schemas.microsoft.com/office/drawing/2014/main" id="{8DDA63B1-2DF7-499C-984B-E3970BBDB75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573073" y="2578777"/>
            <a:ext cx="3977040" cy="3312610"/>
          </a:xfrm>
          <a:prstGeom prst="rect">
            <a:avLst/>
          </a:prstGeom>
        </p:spPr>
      </p:pic>
      <p:sp>
        <p:nvSpPr>
          <p:cNvPr id="30" name="TextBox 29">
            <a:extLst>
              <a:ext uri="{FF2B5EF4-FFF2-40B4-BE49-F238E27FC236}">
                <a16:creationId xmlns:a16="http://schemas.microsoft.com/office/drawing/2014/main" id="{6DFAF1AE-452A-4755-BEFF-34B1F3BC39EE}"/>
              </a:ext>
            </a:extLst>
          </p:cNvPr>
          <p:cNvSpPr txBox="1"/>
          <p:nvPr/>
        </p:nvSpPr>
        <p:spPr>
          <a:xfrm>
            <a:off x="7938052" y="7043112"/>
            <a:ext cx="3007804" cy="230832"/>
          </a:xfrm>
          <a:prstGeom prst="rect">
            <a:avLst/>
          </a:prstGeom>
          <a:noFill/>
        </p:spPr>
        <p:txBody>
          <a:bodyPr wrap="square" rtlCol="0">
            <a:spAutoFit/>
          </a:bodyPr>
          <a:lstStyle/>
          <a:p>
            <a:r>
              <a:rPr lang="LID4096" sz="900">
                <a:hlinkClick r:id="rId4" tooltip="https://www.flickr.com/photos/thedailyenglishshow/13422679555"/>
              </a:rPr>
              <a:t>This Photo</a:t>
            </a:r>
            <a:r>
              <a:rPr lang="LID4096" sz="900"/>
              <a:t> by Unknown Author is licensed under </a:t>
            </a:r>
            <a:r>
              <a:rPr lang="LID4096" sz="900">
                <a:hlinkClick r:id="rId5" tooltip="https://creativecommons.org/licenses/by/3.0/"/>
              </a:rPr>
              <a:t>CC BY</a:t>
            </a:r>
            <a:endParaRPr lang="LID4096" sz="900"/>
          </a:p>
        </p:txBody>
      </p:sp>
    </p:spTree>
    <p:extLst>
      <p:ext uri="{BB962C8B-B14F-4D97-AF65-F5344CB8AC3E}">
        <p14:creationId xmlns:p14="http://schemas.microsoft.com/office/powerpoint/2010/main" val="363799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CustomShape 1"/>
          <p:cNvSpPr/>
          <p:nvPr/>
        </p:nvSpPr>
        <p:spPr>
          <a:xfrm>
            <a:off x="0" y="164520"/>
            <a:ext cx="12189240" cy="765360"/>
          </a:xfrm>
          <a:prstGeom prst="rect">
            <a:avLst/>
          </a:prstGeom>
          <a:noFill/>
          <a:ln>
            <a:noFill/>
          </a:ln>
        </p:spPr>
        <p:style>
          <a:lnRef idx="2">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spcBef>
                <a:spcPts val="720"/>
              </a:spcBef>
            </a:pPr>
            <a:r>
              <a:rPr lang="es-ES" altLang="en-US" sz="3600" b="1" dirty="0"/>
              <a:t>Las políticas de NRC reconocen :</a:t>
            </a:r>
            <a:endParaRPr lang="fr-FR" sz="3600" b="0" strike="noStrike" spc="-1" dirty="0">
              <a:latin typeface="Arial"/>
            </a:endParaRPr>
          </a:p>
        </p:txBody>
      </p:sp>
      <p:sp>
        <p:nvSpPr>
          <p:cNvPr id="555" name="CustomShape 2"/>
          <p:cNvSpPr/>
          <p:nvPr/>
        </p:nvSpPr>
        <p:spPr>
          <a:xfrm>
            <a:off x="554040" y="1111320"/>
            <a:ext cx="11274840" cy="397080"/>
          </a:xfrm>
          <a:prstGeom prst="rect">
            <a:avLst/>
          </a:prstGeom>
          <a:noFill/>
          <a:ln>
            <a:noFill/>
          </a:ln>
        </p:spPr>
        <p:style>
          <a:lnRef idx="2">
            <a:scrgbClr r="0" g="0" b="0"/>
          </a:lnRef>
          <a:fillRef idx="0">
            <a:scrgbClr r="0" g="0" b="0"/>
          </a:fillRef>
          <a:effectRef idx="0">
            <a:scrgbClr r="0" g="0" b="0"/>
          </a:effectRef>
          <a:fontRef idx="minor"/>
        </p:style>
        <p:txBody>
          <a:bodyPr/>
          <a:lstStyle/>
          <a:p>
            <a:endParaRPr lang="en-CH"/>
          </a:p>
        </p:txBody>
      </p:sp>
      <p:sp>
        <p:nvSpPr>
          <p:cNvPr id="556" name="CustomShape 3"/>
          <p:cNvSpPr/>
          <p:nvPr/>
        </p:nvSpPr>
        <p:spPr>
          <a:xfrm>
            <a:off x="22320" y="3826440"/>
            <a:ext cx="8076600" cy="212220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r>
              <a:rPr lang="es-ES" sz="2200" spc="-1" dirty="0">
                <a:latin typeface="Arial"/>
              </a:rPr>
              <a:t>Nuestra posición de poder (como trabajadores humanitarios)</a:t>
            </a:r>
          </a:p>
          <a:p>
            <a:pPr marL="457200">
              <a:lnSpc>
                <a:spcPct val="100000"/>
              </a:lnSpc>
            </a:pPr>
            <a:endParaRPr lang="es-ES" sz="2200" spc="-1" dirty="0">
              <a:latin typeface="Arial"/>
            </a:endParaRPr>
          </a:p>
          <a:p>
            <a:pPr marL="457200">
              <a:lnSpc>
                <a:spcPct val="100000"/>
              </a:lnSpc>
            </a:pPr>
            <a:r>
              <a:rPr lang="es-ES" sz="2200" spc="-1" dirty="0">
                <a:latin typeface="Arial"/>
              </a:rPr>
              <a:t>Vulnerabilidad de los demás (por ejemplo, participantes, niños, personal asociado, personal subalterno...)</a:t>
            </a:r>
            <a:endParaRPr lang="fr-FR" sz="2200" b="0" strike="noStrike" spc="-1" dirty="0">
              <a:latin typeface="Arial"/>
            </a:endParaRPr>
          </a:p>
          <a:p>
            <a:pPr marL="457200">
              <a:lnSpc>
                <a:spcPct val="100000"/>
              </a:lnSpc>
            </a:pPr>
            <a:endParaRPr lang="fr-FR" sz="2200" b="0" strike="noStrike" spc="-1" dirty="0">
              <a:latin typeface="Arial"/>
            </a:endParaRPr>
          </a:p>
        </p:txBody>
      </p:sp>
      <p:pic>
        <p:nvPicPr>
          <p:cNvPr id="557" name="Picture 4"/>
          <p:cNvPicPr/>
          <p:nvPr/>
        </p:nvPicPr>
        <p:blipFill>
          <a:blip r:embed="rId3"/>
          <a:stretch/>
        </p:blipFill>
        <p:spPr>
          <a:xfrm>
            <a:off x="8526960" y="3826440"/>
            <a:ext cx="2569320" cy="1792080"/>
          </a:xfrm>
          <a:prstGeom prst="rect">
            <a:avLst/>
          </a:prstGeom>
          <a:ln>
            <a:noFill/>
          </a:ln>
        </p:spPr>
      </p:pic>
      <p:sp>
        <p:nvSpPr>
          <p:cNvPr id="559" name="CustomShape 4"/>
          <p:cNvSpPr/>
          <p:nvPr/>
        </p:nvSpPr>
        <p:spPr>
          <a:xfrm>
            <a:off x="4440600" y="1724400"/>
            <a:ext cx="746640" cy="424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100000"/>
              </a:lnSpc>
            </a:pPr>
            <a:r>
              <a:rPr lang="fr-FR" sz="2200" b="0" strike="noStrike" spc="-1">
                <a:solidFill>
                  <a:srgbClr val="000000"/>
                </a:solidFill>
                <a:latin typeface="Franklin Gothic Book"/>
                <a:ea typeface="DejaVu Sans"/>
              </a:rPr>
              <a:t>+</a:t>
            </a:r>
            <a:endParaRPr lang="fr-FR" sz="2200" b="0" strike="noStrike" spc="-1">
              <a:latin typeface="Arial"/>
            </a:endParaRPr>
          </a:p>
        </p:txBody>
      </p:sp>
      <p:pic>
        <p:nvPicPr>
          <p:cNvPr id="560" name="Picture 8" descr="A picture containing ground, outdoor, beach&#10;&#10;Description automatically generated"/>
          <p:cNvPicPr/>
          <p:nvPr/>
        </p:nvPicPr>
        <p:blipFill>
          <a:blip r:embed="rId4"/>
          <a:stretch/>
        </p:blipFill>
        <p:spPr>
          <a:xfrm>
            <a:off x="5140080" y="1185120"/>
            <a:ext cx="2246760" cy="1497240"/>
          </a:xfrm>
          <a:prstGeom prst="rect">
            <a:avLst/>
          </a:prstGeom>
          <a:ln>
            <a:noFill/>
          </a:ln>
        </p:spPr>
      </p:pic>
      <p:sp>
        <p:nvSpPr>
          <p:cNvPr id="561" name="CustomShape 5"/>
          <p:cNvSpPr/>
          <p:nvPr/>
        </p:nvSpPr>
        <p:spPr>
          <a:xfrm>
            <a:off x="7389720" y="1724400"/>
            <a:ext cx="708840" cy="424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100000"/>
              </a:lnSpc>
            </a:pPr>
            <a:r>
              <a:rPr lang="fr-FR" sz="2200" b="0" strike="noStrike" spc="-1">
                <a:solidFill>
                  <a:srgbClr val="000000"/>
                </a:solidFill>
                <a:latin typeface="Franklin Gothic Book"/>
                <a:ea typeface="DejaVu Sans"/>
              </a:rPr>
              <a:t>=</a:t>
            </a:r>
            <a:endParaRPr lang="fr-FR" sz="2200" b="0" strike="noStrike" spc="-1">
              <a:latin typeface="Arial"/>
            </a:endParaRPr>
          </a:p>
        </p:txBody>
      </p:sp>
      <p:sp>
        <p:nvSpPr>
          <p:cNvPr id="14" name="TextBox 11">
            <a:extLst>
              <a:ext uri="{FF2B5EF4-FFF2-40B4-BE49-F238E27FC236}">
                <a16:creationId xmlns:a16="http://schemas.microsoft.com/office/drawing/2014/main" id="{F0EE1D84-169B-4B69-9DA3-A284E2C8DB16}"/>
              </a:ext>
            </a:extLst>
          </p:cNvPr>
          <p:cNvSpPr txBox="1">
            <a:spLocks noChangeArrowheads="1"/>
          </p:cNvSpPr>
          <p:nvPr/>
        </p:nvSpPr>
        <p:spPr bwMode="auto">
          <a:xfrm>
            <a:off x="1728557" y="2857986"/>
            <a:ext cx="15843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en-GB" altLang="en-US" sz="2200" b="1" dirty="0" err="1">
                <a:latin typeface="+mn-lt"/>
              </a:rPr>
              <a:t>Posición</a:t>
            </a:r>
            <a:r>
              <a:rPr lang="en-GB" altLang="en-US" sz="2200" b="1" dirty="0">
                <a:latin typeface="+mn-lt"/>
              </a:rPr>
              <a:t> de </a:t>
            </a:r>
            <a:r>
              <a:rPr lang="en-GB" altLang="en-US" sz="2200" b="1" dirty="0" err="1">
                <a:latin typeface="+mn-lt"/>
              </a:rPr>
              <a:t>poder</a:t>
            </a:r>
            <a:endParaRPr lang="en-GB" altLang="en-US" sz="2200" b="1" dirty="0">
              <a:latin typeface="+mn-lt"/>
            </a:endParaRPr>
          </a:p>
        </p:txBody>
      </p:sp>
      <p:sp>
        <p:nvSpPr>
          <p:cNvPr id="15" name="TextBox 12">
            <a:extLst>
              <a:ext uri="{FF2B5EF4-FFF2-40B4-BE49-F238E27FC236}">
                <a16:creationId xmlns:a16="http://schemas.microsoft.com/office/drawing/2014/main" id="{5B2A31BD-6462-4BC8-8223-DDE982C7127D}"/>
              </a:ext>
            </a:extLst>
          </p:cNvPr>
          <p:cNvSpPr txBox="1">
            <a:spLocks noChangeArrowheads="1"/>
          </p:cNvSpPr>
          <p:nvPr/>
        </p:nvSpPr>
        <p:spPr bwMode="auto">
          <a:xfrm>
            <a:off x="5075527" y="2791993"/>
            <a:ext cx="223186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en-GB" altLang="en-US" sz="2200" b="1" dirty="0" err="1">
                <a:latin typeface="+mn-lt"/>
              </a:rPr>
              <a:t>Posición</a:t>
            </a:r>
            <a:r>
              <a:rPr lang="en-GB" altLang="en-US" sz="2200" b="1" dirty="0">
                <a:latin typeface="+mn-lt"/>
              </a:rPr>
              <a:t> de </a:t>
            </a:r>
            <a:r>
              <a:rPr lang="en-GB" altLang="en-US" sz="2200" b="1" dirty="0" err="1">
                <a:latin typeface="+mn-lt"/>
              </a:rPr>
              <a:t>vulnerabilidad</a:t>
            </a:r>
            <a:endParaRPr lang="en-GB" altLang="en-US" sz="2200" b="1" dirty="0">
              <a:latin typeface="+mn-lt"/>
            </a:endParaRPr>
          </a:p>
        </p:txBody>
      </p:sp>
      <p:sp>
        <p:nvSpPr>
          <p:cNvPr id="16" name="TextBox 10">
            <a:extLst>
              <a:ext uri="{FF2B5EF4-FFF2-40B4-BE49-F238E27FC236}">
                <a16:creationId xmlns:a16="http://schemas.microsoft.com/office/drawing/2014/main" id="{270DE5E5-78F8-4B98-A149-D3812C622B74}"/>
              </a:ext>
            </a:extLst>
          </p:cNvPr>
          <p:cNvSpPr txBox="1">
            <a:spLocks noChangeArrowheads="1"/>
          </p:cNvSpPr>
          <p:nvPr/>
        </p:nvSpPr>
        <p:spPr bwMode="auto">
          <a:xfrm>
            <a:off x="8039520" y="1379742"/>
            <a:ext cx="389875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s-ES" altLang="en-US" sz="2200" b="1" dirty="0">
                <a:latin typeface="+mn-lt"/>
              </a:rPr>
              <a:t>Mayor riesgo de explotación sexual, abuso sexual y acoso sexual</a:t>
            </a:r>
            <a:endParaRPr lang="en-GB" altLang="en-US" sz="2200" b="1" dirty="0">
              <a:latin typeface="+mn-lt"/>
            </a:endParaRPr>
          </a:p>
        </p:txBody>
      </p:sp>
      <p:pic>
        <p:nvPicPr>
          <p:cNvPr id="2" name="Graphic 1">
            <a:extLst>
              <a:ext uri="{FF2B5EF4-FFF2-40B4-BE49-F238E27FC236}">
                <a16:creationId xmlns:a16="http://schemas.microsoft.com/office/drawing/2014/main" id="{D1EA2688-652F-A8C9-9FD4-759E4BCFAB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6400" y="1411687"/>
            <a:ext cx="4089400" cy="9612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6" grpId="0"/>
      <p:bldP spid="559" grpId="0"/>
      <p:bldP spid="561"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BF1DF-D746-1453-4323-FCA26C05EAE3}"/>
              </a:ext>
            </a:extLst>
          </p:cNvPr>
          <p:cNvSpPr>
            <a:spLocks noGrp="1"/>
          </p:cNvSpPr>
          <p:nvPr>
            <p:ph type="ctrTitle"/>
          </p:nvPr>
        </p:nvSpPr>
        <p:spPr/>
        <p:txBody>
          <a:bodyPr lIns="91440" tIns="45720" rIns="91440" bIns="45720" anchor="t"/>
          <a:lstStyle/>
          <a:p>
            <a:r>
              <a:rPr lang="en-US" sz="6000" dirty="0">
                <a:latin typeface="Franklin Gothic Medium"/>
              </a:rPr>
              <a:t>PEAAS</a:t>
            </a:r>
            <a:br>
              <a:rPr lang="en-US" sz="6000" dirty="0">
                <a:latin typeface="Franklin Gothic Medium"/>
              </a:rPr>
            </a:br>
            <a:br>
              <a:rPr lang="es-ES" sz="3600" dirty="0">
                <a:latin typeface="Franklin Gothic Book"/>
              </a:rPr>
            </a:br>
            <a:r>
              <a:rPr lang="es-ES" sz="3600" dirty="0">
                <a:latin typeface="Franklin Gothic Book"/>
              </a:rPr>
              <a:t>Protección contra la explotación y abuso sexuales y el acoso sexual</a:t>
            </a:r>
            <a:endParaRPr lang="en-US" sz="3600">
              <a:latin typeface="Franklin Gothic Book"/>
            </a:endParaRPr>
          </a:p>
          <a:p>
            <a:endParaRPr lang="en-US" sz="5850" dirty="0"/>
          </a:p>
        </p:txBody>
      </p:sp>
    </p:spTree>
    <p:extLst>
      <p:ext uri="{BB962C8B-B14F-4D97-AF65-F5344CB8AC3E}">
        <p14:creationId xmlns:p14="http://schemas.microsoft.com/office/powerpoint/2010/main" val="1535066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4FE00B0-6B45-4D89-9EB4-14E274633F24}"/>
              </a:ext>
            </a:extLst>
          </p:cNvPr>
          <p:cNvSpPr>
            <a:spLocks noGrp="1"/>
          </p:cNvSpPr>
          <p:nvPr>
            <p:ph type="body" sz="quarter" idx="13"/>
          </p:nvPr>
        </p:nvSpPr>
        <p:spPr>
          <a:xfrm>
            <a:off x="3221382" y="2556960"/>
            <a:ext cx="2747617" cy="2848501"/>
          </a:xfrm>
        </p:spPr>
        <p:txBody>
          <a:bodyPr vert="horz" lIns="91440" tIns="45720" rIns="91440" bIns="45720" anchor="ctr" anchorCtr="0"/>
          <a:lstStyle/>
          <a:p>
            <a:pPr algn="l"/>
            <a:r>
              <a:rPr lang="es-ES" sz="1800" b="0" i="0" u="none" strike="noStrike" dirty="0">
                <a:solidFill>
                  <a:srgbClr val="000000"/>
                </a:solidFill>
                <a:effectLst/>
                <a:latin typeface="Calibri" panose="020F0502020204030204" pitchFamily="34" charset="0"/>
              </a:rPr>
              <a:t>Cuando fuerza/violencia es utilizada durante el abuso sexual se considera violencia sexual. </a:t>
            </a:r>
            <a:r>
              <a:rPr lang="es-ES" sz="1800" b="0" i="0" u="none" strike="noStrike" dirty="0" err="1">
                <a:solidFill>
                  <a:srgbClr val="000000"/>
                </a:solidFill>
                <a:effectLst/>
                <a:latin typeface="Calibri" panose="020F0502020204030204" pitchFamily="34" charset="0"/>
              </a:rPr>
              <a:t>Ej</a:t>
            </a:r>
            <a:r>
              <a:rPr lang="es-ES" sz="1800" b="0" i="0" u="none" strike="noStrike" dirty="0">
                <a:solidFill>
                  <a:srgbClr val="000000"/>
                </a:solidFill>
                <a:effectLst/>
                <a:latin typeface="Calibri" panose="020F0502020204030204" pitchFamily="34" charset="0"/>
              </a:rPr>
              <a:t>: Trafico sexual, matrimonio forzado.</a:t>
            </a:r>
            <a:endParaRPr lang="en-US" sz="1800" dirty="0">
              <a:latin typeface="Calibri"/>
              <a:ea typeface="Calibri"/>
              <a:cs typeface="Calibri"/>
            </a:endParaRPr>
          </a:p>
        </p:txBody>
      </p:sp>
      <p:sp>
        <p:nvSpPr>
          <p:cNvPr id="2" name="Title 1">
            <a:extLst>
              <a:ext uri="{FF2B5EF4-FFF2-40B4-BE49-F238E27FC236}">
                <a16:creationId xmlns:a16="http://schemas.microsoft.com/office/drawing/2014/main" id="{B768AA49-7B3E-42F8-8E75-21CCD8E95CC4}"/>
              </a:ext>
            </a:extLst>
          </p:cNvPr>
          <p:cNvSpPr>
            <a:spLocks noGrp="1"/>
          </p:cNvSpPr>
          <p:nvPr>
            <p:ph type="title" idx="4294967295"/>
          </p:nvPr>
        </p:nvSpPr>
        <p:spPr>
          <a:xfrm>
            <a:off x="3635702" y="318673"/>
            <a:ext cx="5161895" cy="1847580"/>
          </a:xfrm>
        </p:spPr>
        <p:txBody>
          <a:bodyPr lIns="91440" tIns="45720" rIns="91440" bIns="45720" anchor="t">
            <a:normAutofit fontScale="90000"/>
          </a:bodyPr>
          <a:lstStyle/>
          <a:p>
            <a:r>
              <a:rPr lang="es-ES" sz="3600" b="1" i="0" u="none" strike="noStrike" dirty="0">
                <a:solidFill>
                  <a:srgbClr val="000000"/>
                </a:solidFill>
                <a:effectLst/>
                <a:latin typeface="Roboto Medium" panose="02000000000000000000" pitchFamily="2" charset="0"/>
              </a:rPr>
              <a:t>Definición de abuso</a:t>
            </a:r>
            <a:r>
              <a:rPr lang="es-ES" sz="3600" b="1" dirty="0">
                <a:solidFill>
                  <a:srgbClr val="000000"/>
                </a:solidFill>
                <a:effectLst/>
                <a:latin typeface="Roboto Medium" panose="02000000000000000000" pitchFamily="2" charset="0"/>
              </a:rPr>
              <a:t>​</a:t>
            </a:r>
            <a:br>
              <a:rPr lang="es-ES" sz="2400" dirty="0">
                <a:solidFill>
                  <a:srgbClr val="000000"/>
                </a:solidFill>
                <a:effectLst/>
                <a:latin typeface="Roboto Medium" panose="02000000000000000000" pitchFamily="2" charset="0"/>
              </a:rPr>
            </a:br>
            <a:r>
              <a:rPr lang="es-ES" sz="2400" b="0" i="1" u="none" strike="noStrike" dirty="0">
                <a:solidFill>
                  <a:srgbClr val="000000"/>
                </a:solidFill>
                <a:effectLst/>
                <a:latin typeface="Calibri" panose="020F0502020204030204" pitchFamily="34" charset="0"/>
              </a:rPr>
              <a:t>cualquier acto intencionado para perjudicar a una persona en el marco de relaciones de responsabilidad, confianza o poder</a:t>
            </a:r>
            <a:endParaRPr lang="LID4096" sz="2400" i="1" dirty="0"/>
          </a:p>
        </p:txBody>
      </p:sp>
      <p:sp>
        <p:nvSpPr>
          <p:cNvPr id="5" name="Subtitle 4">
            <a:extLst>
              <a:ext uri="{FF2B5EF4-FFF2-40B4-BE49-F238E27FC236}">
                <a16:creationId xmlns:a16="http://schemas.microsoft.com/office/drawing/2014/main" id="{616CD5BB-266E-45F5-8FCD-EB455E58A265}"/>
              </a:ext>
            </a:extLst>
          </p:cNvPr>
          <p:cNvSpPr>
            <a:spLocks noGrp="1"/>
          </p:cNvSpPr>
          <p:nvPr>
            <p:ph type="subTitle" idx="1"/>
          </p:nvPr>
        </p:nvSpPr>
        <p:spPr>
          <a:xfrm>
            <a:off x="345299" y="2556960"/>
            <a:ext cx="2531665" cy="2496277"/>
          </a:xfrm>
          <a:noFill/>
        </p:spPr>
        <p:txBody>
          <a:bodyPr/>
          <a:lstStyle/>
          <a:p>
            <a:pPr algn="l" rtl="0" fontAlgn="base"/>
            <a:r>
              <a:rPr lang="en-CA" sz="1800" b="1" i="0" u="none" strike="noStrike" dirty="0">
                <a:solidFill>
                  <a:srgbClr val="000000"/>
                </a:solidFill>
                <a:effectLst/>
                <a:latin typeface="Calibri" panose="020F0502020204030204" pitchFamily="34" charset="0"/>
              </a:rPr>
              <a:t>Abuso sexual</a:t>
            </a:r>
            <a:r>
              <a:rPr lang="en-US" sz="1800" b="0" i="0" dirty="0">
                <a:solidFill>
                  <a:srgbClr val="000000"/>
                </a:solidFill>
                <a:effectLst/>
                <a:latin typeface="Calibri" panose="020F0502020204030204" pitchFamily="34" charset="0"/>
              </a:rPr>
              <a:t>​</a:t>
            </a:r>
            <a:endParaRPr lang="en-US" b="0" i="0" dirty="0">
              <a:effectLst/>
            </a:endParaRPr>
          </a:p>
          <a:p>
            <a:pPr algn="l" rtl="0" fontAlgn="base"/>
            <a:r>
              <a:rPr lang="en-CA" sz="1800" b="0" i="0" dirty="0">
                <a:solidFill>
                  <a:srgbClr val="000000"/>
                </a:solidFill>
                <a:effectLst/>
                <a:latin typeface="Calibri" panose="020F0502020204030204" pitchFamily="34" charset="0"/>
              </a:rPr>
              <a:t>​</a:t>
            </a:r>
            <a:endParaRPr lang="en-CA" b="0" i="0" dirty="0">
              <a:effectLst/>
            </a:endParaRPr>
          </a:p>
          <a:p>
            <a:pPr algn="l" rtl="0" fontAlgn="base"/>
            <a:r>
              <a:rPr lang="es-ES" sz="1800" b="0" i="0" u="none" strike="noStrike" dirty="0">
                <a:solidFill>
                  <a:srgbClr val="000000"/>
                </a:solidFill>
                <a:effectLst/>
                <a:latin typeface="Calibri" panose="020F0502020204030204" pitchFamily="34" charset="0"/>
              </a:rPr>
              <a:t>Es una intrusión física de carácter sexual, real o amenazada, ya sea por la fuerza o en condiciones desiguales o coercitivas.</a:t>
            </a:r>
            <a:endParaRPr lang="en-US" b="0" i="0" dirty="0">
              <a:effectLst/>
            </a:endParaRPr>
          </a:p>
          <a:p>
            <a:endParaRPr lang="en-US" dirty="0"/>
          </a:p>
        </p:txBody>
      </p:sp>
      <p:sp>
        <p:nvSpPr>
          <p:cNvPr id="11" name="Text Placeholder 10">
            <a:extLst>
              <a:ext uri="{FF2B5EF4-FFF2-40B4-BE49-F238E27FC236}">
                <a16:creationId xmlns:a16="http://schemas.microsoft.com/office/drawing/2014/main" id="{9017F20B-1FDE-4EBB-9FDE-E9FA56D055BF}"/>
              </a:ext>
            </a:extLst>
          </p:cNvPr>
          <p:cNvSpPr>
            <a:spLocks noGrp="1"/>
          </p:cNvSpPr>
          <p:nvPr>
            <p:ph type="body" sz="quarter" idx="14"/>
          </p:nvPr>
        </p:nvSpPr>
        <p:spPr>
          <a:xfrm>
            <a:off x="6149647" y="2811114"/>
            <a:ext cx="2413140" cy="2495549"/>
          </a:xfrm>
        </p:spPr>
        <p:txBody>
          <a:bodyPr/>
          <a:lstStyle/>
          <a:p>
            <a:pPr algn="l" rtl="0" fontAlgn="base"/>
            <a:r>
              <a:rPr lang="en-CA" sz="1800" b="1" i="0" u="none" strike="noStrike" dirty="0">
                <a:solidFill>
                  <a:srgbClr val="000000"/>
                </a:solidFill>
                <a:effectLst/>
                <a:latin typeface="Calibri" panose="020F0502020204030204" pitchFamily="34" charset="0"/>
              </a:rPr>
              <a:t>Explotación sexual</a:t>
            </a:r>
            <a:r>
              <a:rPr lang="en-US" sz="1800" b="0" i="0" dirty="0">
                <a:solidFill>
                  <a:srgbClr val="000000"/>
                </a:solidFill>
                <a:effectLst/>
                <a:latin typeface="Calibri" panose="020F0502020204030204" pitchFamily="34" charset="0"/>
              </a:rPr>
              <a:t>​</a:t>
            </a:r>
            <a:endParaRPr lang="en-US" b="0" i="0" dirty="0">
              <a:effectLst/>
            </a:endParaRPr>
          </a:p>
          <a:p>
            <a:pPr algn="l" rtl="0" fontAlgn="base"/>
            <a:r>
              <a:rPr lang="en-CA" sz="1800" b="0" i="0" dirty="0">
                <a:solidFill>
                  <a:srgbClr val="000000"/>
                </a:solidFill>
                <a:effectLst/>
                <a:latin typeface="Calibri" panose="020F0502020204030204" pitchFamily="34" charset="0"/>
              </a:rPr>
              <a:t>​</a:t>
            </a:r>
            <a:r>
              <a:rPr lang="es-ES" sz="1800" b="0" i="0" u="none" strike="noStrike" dirty="0">
                <a:solidFill>
                  <a:srgbClr val="000000"/>
                </a:solidFill>
                <a:effectLst/>
                <a:latin typeface="Calibri" panose="020F0502020204030204" pitchFamily="34" charset="0"/>
              </a:rPr>
              <a:t>Es cualquier abuso real o intento de abuso de una posición de vulnerabilidad, de poder diferencial o de confianza, con fines sexuales: incluyendo, pero sin limitarse a, beneficiarse monetaria, social o políticamente de la explotación sexual de otro.</a:t>
            </a:r>
            <a:endParaRPr lang="en-US" dirty="0"/>
          </a:p>
        </p:txBody>
      </p:sp>
      <p:sp>
        <p:nvSpPr>
          <p:cNvPr id="3" name="CuadroTexto 2">
            <a:extLst>
              <a:ext uri="{FF2B5EF4-FFF2-40B4-BE49-F238E27FC236}">
                <a16:creationId xmlns:a16="http://schemas.microsoft.com/office/drawing/2014/main" id="{2E46EF87-76E2-471A-12CD-7822C9DDD7B3}"/>
              </a:ext>
            </a:extLst>
          </p:cNvPr>
          <p:cNvSpPr txBox="1"/>
          <p:nvPr/>
        </p:nvSpPr>
        <p:spPr>
          <a:xfrm>
            <a:off x="345299" y="6186875"/>
            <a:ext cx="5237331" cy="276999"/>
          </a:xfrm>
          <a:prstGeom prst="rect">
            <a:avLst/>
          </a:prstGeom>
        </p:spPr>
        <p:txBody>
          <a:bodyPr wrap="none" rtlCol="0" anchor="ctr" anchorCtr="0">
            <a:spAutoFit/>
          </a:bodyPr>
          <a:lstStyle/>
          <a:p>
            <a:r>
              <a:rPr lang="es-CO" sz="1200" dirty="0"/>
              <a:t>Nota: Todas las definiciones corresponden a las políticas internas de NRC</a:t>
            </a:r>
          </a:p>
        </p:txBody>
      </p:sp>
      <p:sp>
        <p:nvSpPr>
          <p:cNvPr id="6" name="CuadroTexto 5">
            <a:extLst>
              <a:ext uri="{FF2B5EF4-FFF2-40B4-BE49-F238E27FC236}">
                <a16:creationId xmlns:a16="http://schemas.microsoft.com/office/drawing/2014/main" id="{5A2B4BE4-50B9-2883-0F19-CBE3AB03D923}"/>
              </a:ext>
            </a:extLst>
          </p:cNvPr>
          <p:cNvSpPr txBox="1"/>
          <p:nvPr/>
        </p:nvSpPr>
        <p:spPr>
          <a:xfrm>
            <a:off x="9088644" y="2444341"/>
            <a:ext cx="2658166" cy="3970318"/>
          </a:xfrm>
          <a:prstGeom prst="rect">
            <a:avLst/>
          </a:prstGeom>
          <a:noFill/>
        </p:spPr>
        <p:txBody>
          <a:bodyPr wrap="square">
            <a:spAutoFit/>
          </a:bodyPr>
          <a:lstStyle/>
          <a:p>
            <a:r>
              <a:rPr lang="es-MX" b="1" dirty="0">
                <a:latin typeface="Calibri" panose="020F0502020204030204" pitchFamily="34" charset="0"/>
                <a:cs typeface="Calibri" panose="020F0502020204030204" pitchFamily="34" charset="0"/>
              </a:rPr>
              <a:t>Acoso sexual</a:t>
            </a:r>
          </a:p>
          <a:p>
            <a:r>
              <a:rPr lang="es-MX" dirty="0">
                <a:latin typeface="Calibri" panose="020F0502020204030204" pitchFamily="34" charset="0"/>
                <a:cs typeface="Calibri" panose="020F0502020204030204" pitchFamily="34" charset="0"/>
              </a:rPr>
              <a:t>Avances o conductas no deseadas de naturaleza sexual</a:t>
            </a:r>
          </a:p>
          <a:p>
            <a:r>
              <a:rPr lang="es-MX" dirty="0">
                <a:latin typeface="Calibri" panose="020F0502020204030204" pitchFamily="34" charset="0"/>
                <a:cs typeface="Calibri" panose="020F0502020204030204" pitchFamily="34" charset="0"/>
              </a:rPr>
              <a:t>Crea un entorno intimidatorio o se convierte en una condición de empleo/prestación de servicios</a:t>
            </a:r>
          </a:p>
          <a:p>
            <a:r>
              <a:rPr lang="es-MX" dirty="0">
                <a:latin typeface="Calibri" panose="020F0502020204030204" pitchFamily="34" charset="0"/>
                <a:cs typeface="Calibri" panose="020F0502020204030204" pitchFamily="34" charset="0"/>
              </a:rPr>
              <a:t>(Incomodar-ofender)</a:t>
            </a:r>
          </a:p>
          <a:p>
            <a:r>
              <a:rPr lang="es-MX" dirty="0">
                <a:latin typeface="Calibri" panose="020F0502020204030204" pitchFamily="34" charset="0"/>
                <a:cs typeface="Calibri" panose="020F0502020204030204" pitchFamily="34" charset="0"/>
              </a:rPr>
              <a:t>Actos físicos</a:t>
            </a:r>
          </a:p>
          <a:p>
            <a:r>
              <a:rPr lang="es-MX" dirty="0">
                <a:latin typeface="Calibri" panose="020F0502020204030204" pitchFamily="34" charset="0"/>
                <a:cs typeface="Calibri" panose="020F0502020204030204" pitchFamily="34" charset="0"/>
              </a:rPr>
              <a:t>Actos verbales </a:t>
            </a:r>
          </a:p>
          <a:p>
            <a:r>
              <a:rPr lang="es-MX" dirty="0">
                <a:latin typeface="Calibri" panose="020F0502020204030204" pitchFamily="34" charset="0"/>
                <a:cs typeface="Calibri" panose="020F0502020204030204" pitchFamily="34" charset="0"/>
              </a:rPr>
              <a:t>Actos no verbales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500"/>
                                        <p:tgtEl>
                                          <p:spTgt spid="5">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animEffect transition="in" filter="fade">
                                      <p:cBhvr>
                                        <p:cTn id="29"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2" grpId="0"/>
      <p:bldP spid="5" grpId="0" build="allAtOnce"/>
      <p:bldP spid="11"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person with question marks above his head">
            <a:extLst>
              <a:ext uri="{FF2B5EF4-FFF2-40B4-BE49-F238E27FC236}">
                <a16:creationId xmlns:a16="http://schemas.microsoft.com/office/drawing/2014/main" id="{A1217C00-17F4-420A-0416-F48A3A5598D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8017" r="28017"/>
          <a:stretch>
            <a:fillRect/>
          </a:stretch>
        </p:blipFill>
        <p:spPr>
          <a:xfrm>
            <a:off x="8207375" y="239713"/>
            <a:ext cx="3744913" cy="5678487"/>
          </a:xfrm>
        </p:spPr>
      </p:pic>
      <p:sp>
        <p:nvSpPr>
          <p:cNvPr id="3" name="Subtitle 2">
            <a:extLst>
              <a:ext uri="{FF2B5EF4-FFF2-40B4-BE49-F238E27FC236}">
                <a16:creationId xmlns:a16="http://schemas.microsoft.com/office/drawing/2014/main" id="{1ADB4670-1DFD-0C80-C462-4DF8AF2A8B0A}"/>
              </a:ext>
            </a:extLst>
          </p:cNvPr>
          <p:cNvSpPr>
            <a:spLocks noGrp="1"/>
          </p:cNvSpPr>
          <p:nvPr>
            <p:ph type="subTitle" idx="1"/>
          </p:nvPr>
        </p:nvSpPr>
        <p:spPr>
          <a:xfrm>
            <a:off x="477937" y="306462"/>
            <a:ext cx="7200800" cy="5827638"/>
          </a:xfrm>
        </p:spPr>
        <p:txBody>
          <a:bodyPr lIns="91440" tIns="45720" rIns="91440" bIns="45720" anchor="t"/>
          <a:lstStyle/>
          <a:p>
            <a:pPr algn="just"/>
            <a:r>
              <a:rPr lang="es-ES" b="1" dirty="0">
                <a:ea typeface="Roboto"/>
                <a:cs typeface="Roboto"/>
              </a:rPr>
              <a:t>PEAS</a:t>
            </a:r>
            <a:r>
              <a:rPr lang="es-ES" dirty="0">
                <a:ea typeface="Roboto"/>
                <a:cs typeface="Roboto"/>
              </a:rPr>
              <a:t> es un acrónimo ampliamente utilizado en nuestro campo y es un concepto más estrecho destinado a salvaguardar a las poblaciones vulnerables de los daños causados </a:t>
            </a:r>
            <a:r>
              <a:rPr lang="es-ES" u="sng" dirty="0">
                <a:ea typeface="Roboto"/>
                <a:cs typeface="Roboto"/>
              </a:rPr>
              <a:t>por aquellos que se supone que prestan asistencia (es decir, los trabajadores humanitarios*).</a:t>
            </a:r>
          </a:p>
          <a:p>
            <a:pPr algn="just"/>
            <a:r>
              <a:rPr lang="es-ES" sz="1800" u="sng" dirty="0">
                <a:ea typeface="Roboto"/>
                <a:cs typeface="Roboto"/>
              </a:rPr>
              <a:t>*Incluyendo socios implementadores y proveedores</a:t>
            </a:r>
          </a:p>
          <a:p>
            <a:pPr algn="just"/>
            <a:endParaRPr lang="en-GB" sz="1800" u="sng" dirty="0">
              <a:ea typeface="Roboto"/>
              <a:cs typeface="Roboto"/>
            </a:endParaRPr>
          </a:p>
          <a:p>
            <a:pPr algn="just"/>
            <a:r>
              <a:rPr lang="es-ES" dirty="0">
                <a:ea typeface="Roboto"/>
                <a:cs typeface="Roboto"/>
              </a:rPr>
              <a:t>La explotación y el abuso sexuales (</a:t>
            </a:r>
            <a:r>
              <a:rPr lang="es-ES" b="1" dirty="0">
                <a:ea typeface="Roboto"/>
                <a:cs typeface="Roboto"/>
              </a:rPr>
              <a:t>EAS</a:t>
            </a:r>
            <a:r>
              <a:rPr lang="es-ES" dirty="0">
                <a:ea typeface="Roboto"/>
                <a:cs typeface="Roboto"/>
              </a:rPr>
              <a:t>) también tienen lugar en la comunidad en la que trabajamos, pero </a:t>
            </a:r>
            <a:r>
              <a:rPr lang="es-ES" b="1" dirty="0">
                <a:ea typeface="Roboto"/>
                <a:cs typeface="Roboto"/>
              </a:rPr>
              <a:t>cuando el perpetrador no es NRC</a:t>
            </a:r>
            <a:r>
              <a:rPr lang="es-ES" dirty="0">
                <a:ea typeface="Roboto"/>
                <a:cs typeface="Roboto"/>
              </a:rPr>
              <a:t>, un representante de NRC o un trabajador humanitario, </a:t>
            </a:r>
            <a:r>
              <a:rPr lang="es-ES" b="1" dirty="0">
                <a:ea typeface="Roboto"/>
                <a:cs typeface="Roboto"/>
              </a:rPr>
              <a:t>NO es un caso de PEAS</a:t>
            </a:r>
            <a:r>
              <a:rPr lang="es-ES" dirty="0">
                <a:ea typeface="Roboto"/>
                <a:cs typeface="Roboto"/>
              </a:rPr>
              <a:t> y podría requerir asistencia a través de una remisión a un actor especializado en VBG.</a:t>
            </a:r>
            <a:endParaRPr lang="en-GB" u="sng" dirty="0">
              <a:ea typeface="Roboto"/>
              <a:cs typeface="Roboto"/>
            </a:endParaRPr>
          </a:p>
        </p:txBody>
      </p:sp>
    </p:spTree>
    <p:extLst>
      <p:ext uri="{BB962C8B-B14F-4D97-AF65-F5344CB8AC3E}">
        <p14:creationId xmlns:p14="http://schemas.microsoft.com/office/powerpoint/2010/main" val="3751383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5D2FD1-BCA9-4F40-867A-18A0D90F8056}"/>
              </a:ext>
            </a:extLst>
          </p:cNvPr>
          <p:cNvSpPr txBox="1"/>
          <p:nvPr/>
        </p:nvSpPr>
        <p:spPr>
          <a:xfrm>
            <a:off x="1607820" y="489109"/>
            <a:ext cx="9589770" cy="830997"/>
          </a:xfrm>
          <a:prstGeom prst="rect">
            <a:avLst/>
          </a:prstGeom>
          <a:noFill/>
        </p:spPr>
        <p:txBody>
          <a:bodyPr wrap="square">
            <a:spAutoFit/>
          </a:bodyPr>
          <a:lstStyle/>
          <a:p>
            <a:r>
              <a:rPr lang="es-CO" sz="2400" b="1" dirty="0">
                <a:solidFill>
                  <a:schemeClr val="accent1"/>
                </a:solidFill>
              </a:rPr>
              <a:t>Principios Fundamentales de Explotación y abusos sexuales (EAS)</a:t>
            </a:r>
          </a:p>
          <a:p>
            <a:endParaRPr lang="en-US" sz="2400" b="1" dirty="0">
              <a:solidFill>
                <a:schemeClr val="accent1"/>
              </a:solidFill>
            </a:endParaRPr>
          </a:p>
        </p:txBody>
      </p:sp>
      <p:grpSp>
        <p:nvGrpSpPr>
          <p:cNvPr id="28" name="Group 27">
            <a:extLst>
              <a:ext uri="{FF2B5EF4-FFF2-40B4-BE49-F238E27FC236}">
                <a16:creationId xmlns:a16="http://schemas.microsoft.com/office/drawing/2014/main" id="{F421338E-4C83-4D78-9AC9-7A1124F03148}"/>
              </a:ext>
            </a:extLst>
          </p:cNvPr>
          <p:cNvGrpSpPr/>
          <p:nvPr/>
        </p:nvGrpSpPr>
        <p:grpSpPr>
          <a:xfrm>
            <a:off x="483537" y="1320106"/>
            <a:ext cx="3223260" cy="1754326"/>
            <a:chOff x="483537" y="1320106"/>
            <a:chExt cx="3223260" cy="1754326"/>
          </a:xfrm>
        </p:grpSpPr>
        <p:sp>
          <p:nvSpPr>
            <p:cNvPr id="11" name="Rectangle: Rounded Corners 10">
              <a:extLst>
                <a:ext uri="{FF2B5EF4-FFF2-40B4-BE49-F238E27FC236}">
                  <a16:creationId xmlns:a16="http://schemas.microsoft.com/office/drawing/2014/main" id="{C24EAEBB-AB59-4848-9991-DF4C7676C2F7}"/>
                </a:ext>
              </a:extLst>
            </p:cNvPr>
            <p:cNvSpPr/>
            <p:nvPr/>
          </p:nvSpPr>
          <p:spPr>
            <a:xfrm>
              <a:off x="483537" y="1435239"/>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1</a:t>
              </a:r>
            </a:p>
          </p:txBody>
        </p:sp>
        <p:sp>
          <p:nvSpPr>
            <p:cNvPr id="16" name="TextBox 15">
              <a:extLst>
                <a:ext uri="{FF2B5EF4-FFF2-40B4-BE49-F238E27FC236}">
                  <a16:creationId xmlns:a16="http://schemas.microsoft.com/office/drawing/2014/main" id="{DA22685A-AE3A-46DB-9846-32E5BAE6D70C}"/>
                </a:ext>
              </a:extLst>
            </p:cNvPr>
            <p:cNvSpPr txBox="1"/>
            <p:nvPr/>
          </p:nvSpPr>
          <p:spPr>
            <a:xfrm>
              <a:off x="1215057" y="1320106"/>
              <a:ext cx="2491740" cy="1754326"/>
            </a:xfrm>
            <a:prstGeom prst="rect">
              <a:avLst/>
            </a:prstGeom>
            <a:noFill/>
          </p:spPr>
          <p:txBody>
            <a:bodyPr wrap="square">
              <a:spAutoFit/>
            </a:bodyPr>
            <a:lstStyle/>
            <a:p>
              <a:r>
                <a:rPr lang="es-CO" dirty="0"/>
                <a:t>La EAS comprobada constituye una falta grave y es motivo de despido </a:t>
              </a:r>
            </a:p>
            <a:p>
              <a:r>
                <a:rPr lang="es-CO" b="1" dirty="0"/>
                <a:t>No hay segundas oportunidades</a:t>
              </a:r>
            </a:p>
          </p:txBody>
        </p:sp>
      </p:grpSp>
      <p:grpSp>
        <p:nvGrpSpPr>
          <p:cNvPr id="29" name="Group 28">
            <a:extLst>
              <a:ext uri="{FF2B5EF4-FFF2-40B4-BE49-F238E27FC236}">
                <a16:creationId xmlns:a16="http://schemas.microsoft.com/office/drawing/2014/main" id="{EE904559-0DF8-4023-A7A9-6BB2ACCE302D}"/>
              </a:ext>
            </a:extLst>
          </p:cNvPr>
          <p:cNvGrpSpPr/>
          <p:nvPr/>
        </p:nvGrpSpPr>
        <p:grpSpPr>
          <a:xfrm>
            <a:off x="4238768" y="1320106"/>
            <a:ext cx="3807619" cy="1754326"/>
            <a:chOff x="4238768" y="1320106"/>
            <a:chExt cx="3807619" cy="1754326"/>
          </a:xfrm>
        </p:grpSpPr>
        <p:sp>
          <p:nvSpPr>
            <p:cNvPr id="12" name="Rectangle: Rounded Corners 11">
              <a:extLst>
                <a:ext uri="{FF2B5EF4-FFF2-40B4-BE49-F238E27FC236}">
                  <a16:creationId xmlns:a16="http://schemas.microsoft.com/office/drawing/2014/main" id="{710BD44D-0FE5-403B-BF84-A5A5906B2D31}"/>
                </a:ext>
              </a:extLst>
            </p:cNvPr>
            <p:cNvSpPr/>
            <p:nvPr/>
          </p:nvSpPr>
          <p:spPr>
            <a:xfrm>
              <a:off x="4238768" y="1427619"/>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2</a:t>
              </a:r>
            </a:p>
          </p:txBody>
        </p:sp>
        <p:sp>
          <p:nvSpPr>
            <p:cNvPr id="18" name="TextBox 17">
              <a:extLst>
                <a:ext uri="{FF2B5EF4-FFF2-40B4-BE49-F238E27FC236}">
                  <a16:creationId xmlns:a16="http://schemas.microsoft.com/office/drawing/2014/main" id="{917F4DDF-DC7D-4FC5-A9E3-B0690C0FD08E}"/>
                </a:ext>
              </a:extLst>
            </p:cNvPr>
            <p:cNvSpPr txBox="1"/>
            <p:nvPr/>
          </p:nvSpPr>
          <p:spPr>
            <a:xfrm>
              <a:off x="4990767" y="1320106"/>
              <a:ext cx="3055620" cy="1754326"/>
            </a:xfrm>
            <a:prstGeom prst="rect">
              <a:avLst/>
            </a:prstGeom>
            <a:noFill/>
          </p:spPr>
          <p:txBody>
            <a:bodyPr wrap="square">
              <a:spAutoFit/>
            </a:bodyPr>
            <a:lstStyle/>
            <a:p>
              <a:r>
                <a:rPr lang="es-CO" dirty="0"/>
                <a:t>Prohibida la actividad sexual con menores de 18 años </a:t>
              </a:r>
            </a:p>
            <a:p>
              <a:r>
                <a:rPr lang="es-CO" b="1" dirty="0"/>
                <a:t>Prohibido mantener relaciones sexuales con niños</a:t>
              </a:r>
            </a:p>
          </p:txBody>
        </p:sp>
      </p:grpSp>
      <p:grpSp>
        <p:nvGrpSpPr>
          <p:cNvPr id="30" name="Group 29">
            <a:extLst>
              <a:ext uri="{FF2B5EF4-FFF2-40B4-BE49-F238E27FC236}">
                <a16:creationId xmlns:a16="http://schemas.microsoft.com/office/drawing/2014/main" id="{CCAB4D1B-3583-42D9-8161-2561B2A53A63}"/>
              </a:ext>
            </a:extLst>
          </p:cNvPr>
          <p:cNvGrpSpPr/>
          <p:nvPr/>
        </p:nvGrpSpPr>
        <p:grpSpPr>
          <a:xfrm>
            <a:off x="8164497" y="1320106"/>
            <a:ext cx="3780949" cy="2031325"/>
            <a:chOff x="8164497" y="1320106"/>
            <a:chExt cx="3780949" cy="2031325"/>
          </a:xfrm>
        </p:grpSpPr>
        <p:sp>
          <p:nvSpPr>
            <p:cNvPr id="10" name="Rectangle: Rounded Corners 9">
              <a:extLst>
                <a:ext uri="{FF2B5EF4-FFF2-40B4-BE49-F238E27FC236}">
                  <a16:creationId xmlns:a16="http://schemas.microsoft.com/office/drawing/2014/main" id="{9ED0E5F1-4EEA-40E7-ACDF-7E17D2C28D66}"/>
                </a:ext>
              </a:extLst>
            </p:cNvPr>
            <p:cNvSpPr/>
            <p:nvPr/>
          </p:nvSpPr>
          <p:spPr>
            <a:xfrm>
              <a:off x="8164497" y="1427619"/>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3</a:t>
              </a:r>
            </a:p>
          </p:txBody>
        </p:sp>
        <p:sp>
          <p:nvSpPr>
            <p:cNvPr id="20" name="TextBox 19">
              <a:extLst>
                <a:ext uri="{FF2B5EF4-FFF2-40B4-BE49-F238E27FC236}">
                  <a16:creationId xmlns:a16="http://schemas.microsoft.com/office/drawing/2014/main" id="{BE59F72C-732D-4544-889B-06407EE89F51}"/>
                </a:ext>
              </a:extLst>
            </p:cNvPr>
            <p:cNvSpPr txBox="1"/>
            <p:nvPr/>
          </p:nvSpPr>
          <p:spPr>
            <a:xfrm>
              <a:off x="8798386" y="1320106"/>
              <a:ext cx="3147060" cy="2031325"/>
            </a:xfrm>
            <a:prstGeom prst="rect">
              <a:avLst/>
            </a:prstGeom>
            <a:noFill/>
          </p:spPr>
          <p:txBody>
            <a:bodyPr wrap="square">
              <a:spAutoFit/>
            </a:bodyPr>
            <a:lstStyle/>
            <a:p>
              <a:r>
                <a:rPr lang="es-CO" dirty="0"/>
                <a:t>Se prohíbe el intercambio de dinero, empleo, bienes o servicios por sexo, incluida la contratación de trabajadores sexuales</a:t>
              </a:r>
            </a:p>
            <a:p>
              <a:r>
                <a:rPr lang="es-CO" b="1" dirty="0"/>
                <a:t>No contrates/sobornes a nadie a cambio de sexo</a:t>
              </a:r>
            </a:p>
          </p:txBody>
        </p:sp>
      </p:grpSp>
      <p:grpSp>
        <p:nvGrpSpPr>
          <p:cNvPr id="33" name="Group 32">
            <a:extLst>
              <a:ext uri="{FF2B5EF4-FFF2-40B4-BE49-F238E27FC236}">
                <a16:creationId xmlns:a16="http://schemas.microsoft.com/office/drawing/2014/main" id="{8E670ACB-21FF-43D3-A223-AFB5D1F8BDEA}"/>
              </a:ext>
            </a:extLst>
          </p:cNvPr>
          <p:cNvGrpSpPr/>
          <p:nvPr/>
        </p:nvGrpSpPr>
        <p:grpSpPr>
          <a:xfrm>
            <a:off x="483537" y="3591700"/>
            <a:ext cx="3755231" cy="2308324"/>
            <a:chOff x="483537" y="3591700"/>
            <a:chExt cx="3755231" cy="2308324"/>
          </a:xfrm>
        </p:grpSpPr>
        <p:sp>
          <p:nvSpPr>
            <p:cNvPr id="9" name="Rectangle: Rounded Corners 8">
              <a:extLst>
                <a:ext uri="{FF2B5EF4-FFF2-40B4-BE49-F238E27FC236}">
                  <a16:creationId xmlns:a16="http://schemas.microsoft.com/office/drawing/2014/main" id="{7A678F85-44CD-4AAB-994B-9C6CD198D06A}"/>
                </a:ext>
              </a:extLst>
            </p:cNvPr>
            <p:cNvSpPr/>
            <p:nvPr/>
          </p:nvSpPr>
          <p:spPr>
            <a:xfrm>
              <a:off x="483537" y="3745231"/>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4</a:t>
              </a:r>
            </a:p>
          </p:txBody>
        </p:sp>
        <p:sp>
          <p:nvSpPr>
            <p:cNvPr id="22" name="TextBox 21">
              <a:extLst>
                <a:ext uri="{FF2B5EF4-FFF2-40B4-BE49-F238E27FC236}">
                  <a16:creationId xmlns:a16="http://schemas.microsoft.com/office/drawing/2014/main" id="{8F33133D-D802-448E-A166-81B713F0A278}"/>
                </a:ext>
              </a:extLst>
            </p:cNvPr>
            <p:cNvSpPr txBox="1"/>
            <p:nvPr/>
          </p:nvSpPr>
          <p:spPr>
            <a:xfrm>
              <a:off x="1117426" y="3591700"/>
              <a:ext cx="3121342" cy="2308324"/>
            </a:xfrm>
            <a:prstGeom prst="rect">
              <a:avLst/>
            </a:prstGeom>
            <a:noFill/>
          </p:spPr>
          <p:txBody>
            <a:bodyPr wrap="square">
              <a:spAutoFit/>
            </a:bodyPr>
            <a:lstStyle/>
            <a:p>
              <a:r>
                <a:rPr lang="es-CO" dirty="0"/>
                <a:t>Se prohíbe cualquier relación sexual con los participantes que implique un uso indebido de la posición</a:t>
              </a:r>
            </a:p>
            <a:p>
              <a:r>
                <a:rPr lang="es-CO" b="1" dirty="0"/>
                <a:t>Prohibido mantener relaciones sexuales con los participantes </a:t>
              </a:r>
            </a:p>
          </p:txBody>
        </p:sp>
      </p:grpSp>
      <p:grpSp>
        <p:nvGrpSpPr>
          <p:cNvPr id="32" name="Group 31">
            <a:extLst>
              <a:ext uri="{FF2B5EF4-FFF2-40B4-BE49-F238E27FC236}">
                <a16:creationId xmlns:a16="http://schemas.microsoft.com/office/drawing/2014/main" id="{4647831F-9C40-471D-B662-4535DEB76AE6}"/>
              </a:ext>
            </a:extLst>
          </p:cNvPr>
          <p:cNvGrpSpPr/>
          <p:nvPr/>
        </p:nvGrpSpPr>
        <p:grpSpPr>
          <a:xfrm>
            <a:off x="4243054" y="3683378"/>
            <a:ext cx="3803333" cy="2585323"/>
            <a:chOff x="4243054" y="3683378"/>
            <a:chExt cx="3803333" cy="2585323"/>
          </a:xfrm>
        </p:grpSpPr>
        <p:sp>
          <p:nvSpPr>
            <p:cNvPr id="8" name="Rectangle: Rounded Corners 7">
              <a:extLst>
                <a:ext uri="{FF2B5EF4-FFF2-40B4-BE49-F238E27FC236}">
                  <a16:creationId xmlns:a16="http://schemas.microsoft.com/office/drawing/2014/main" id="{3578A929-9AD2-4D5D-8F7C-4CFB799BC969}"/>
                </a:ext>
              </a:extLst>
            </p:cNvPr>
            <p:cNvSpPr/>
            <p:nvPr/>
          </p:nvSpPr>
          <p:spPr>
            <a:xfrm>
              <a:off x="4243054" y="3745231"/>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5</a:t>
              </a:r>
            </a:p>
          </p:txBody>
        </p:sp>
        <p:sp>
          <p:nvSpPr>
            <p:cNvPr id="24" name="TextBox 23">
              <a:extLst>
                <a:ext uri="{FF2B5EF4-FFF2-40B4-BE49-F238E27FC236}">
                  <a16:creationId xmlns:a16="http://schemas.microsoft.com/office/drawing/2014/main" id="{A1673D7D-EAC7-46C8-A7FC-4058A7988FD2}"/>
                </a:ext>
              </a:extLst>
            </p:cNvPr>
            <p:cNvSpPr txBox="1"/>
            <p:nvPr/>
          </p:nvSpPr>
          <p:spPr>
            <a:xfrm>
              <a:off x="4990767" y="3683378"/>
              <a:ext cx="3055620" cy="2585323"/>
            </a:xfrm>
            <a:prstGeom prst="rect">
              <a:avLst/>
            </a:prstGeom>
            <a:noFill/>
          </p:spPr>
          <p:txBody>
            <a:bodyPr wrap="square">
              <a:spAutoFit/>
            </a:bodyPr>
            <a:lstStyle/>
            <a:p>
              <a:r>
                <a:rPr lang="es-CO" dirty="0"/>
                <a:t>Los trabajadores humanitarios están obligados a informar de cualquier preocupación relativa a EAS por parte de sus compañeros de trabajo. </a:t>
              </a:r>
            </a:p>
            <a:p>
              <a:r>
                <a:rPr lang="es-CO" b="1" dirty="0"/>
                <a:t>Reporte siempre</a:t>
              </a:r>
            </a:p>
            <a:p>
              <a:r>
                <a:rPr lang="es-CO" sz="1800" u="none" strike="noStrike" dirty="0" err="1">
                  <a:solidFill>
                    <a:srgbClr val="000000"/>
                  </a:solidFill>
                  <a:effectLst/>
                  <a:latin typeface="Times New Roman" panose="02020603050405020304" pitchFamily="18" charset="0"/>
                  <a:ea typeface="Arial" panose="020B0604020202020204" pitchFamily="34" charset="0"/>
                  <a:hlinkClick r:id="rId3"/>
                </a:rPr>
                <a:t>co.reporte.imc@nrc.no</a:t>
              </a:r>
              <a:endParaRPr lang="es-CO" sz="1800" dirty="0">
                <a:effectLst/>
                <a:latin typeface="Times New Roman" panose="02020603050405020304" pitchFamily="18" charset="0"/>
                <a:ea typeface="Times New Roman" panose="02020603050405020304" pitchFamily="18" charset="0"/>
              </a:endParaRPr>
            </a:p>
            <a:p>
              <a:endParaRPr lang="es-CO" b="1" dirty="0"/>
            </a:p>
          </p:txBody>
        </p:sp>
      </p:grpSp>
      <p:grpSp>
        <p:nvGrpSpPr>
          <p:cNvPr id="31" name="Group 30">
            <a:extLst>
              <a:ext uri="{FF2B5EF4-FFF2-40B4-BE49-F238E27FC236}">
                <a16:creationId xmlns:a16="http://schemas.microsoft.com/office/drawing/2014/main" id="{B893C347-1DE5-4285-9FB4-911CB0FD1599}"/>
              </a:ext>
            </a:extLst>
          </p:cNvPr>
          <p:cNvGrpSpPr/>
          <p:nvPr/>
        </p:nvGrpSpPr>
        <p:grpSpPr>
          <a:xfrm>
            <a:off x="8164497" y="3683378"/>
            <a:ext cx="3864769" cy="2031325"/>
            <a:chOff x="8164497" y="3683378"/>
            <a:chExt cx="3864769" cy="2031325"/>
          </a:xfrm>
        </p:grpSpPr>
        <p:sp>
          <p:nvSpPr>
            <p:cNvPr id="7" name="Rectangle: Rounded Corners 6">
              <a:extLst>
                <a:ext uri="{FF2B5EF4-FFF2-40B4-BE49-F238E27FC236}">
                  <a16:creationId xmlns:a16="http://schemas.microsoft.com/office/drawing/2014/main" id="{11A6E70F-8241-4FDD-804E-C1AD5BC2389A}"/>
                </a:ext>
              </a:extLst>
            </p:cNvPr>
            <p:cNvSpPr/>
            <p:nvPr/>
          </p:nvSpPr>
          <p:spPr>
            <a:xfrm>
              <a:off x="8164497" y="3745231"/>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6</a:t>
              </a:r>
            </a:p>
          </p:txBody>
        </p:sp>
        <p:sp>
          <p:nvSpPr>
            <p:cNvPr id="26" name="TextBox 25">
              <a:extLst>
                <a:ext uri="{FF2B5EF4-FFF2-40B4-BE49-F238E27FC236}">
                  <a16:creationId xmlns:a16="http://schemas.microsoft.com/office/drawing/2014/main" id="{B9FECA11-EAD7-4DDE-B152-46BADB1DDABB}"/>
                </a:ext>
              </a:extLst>
            </p:cNvPr>
            <p:cNvSpPr txBox="1"/>
            <p:nvPr/>
          </p:nvSpPr>
          <p:spPr>
            <a:xfrm>
              <a:off x="8976504" y="3683378"/>
              <a:ext cx="3052762" cy="2031325"/>
            </a:xfrm>
            <a:prstGeom prst="rect">
              <a:avLst/>
            </a:prstGeom>
            <a:noFill/>
          </p:spPr>
          <p:txBody>
            <a:bodyPr wrap="square">
              <a:spAutoFit/>
            </a:bodyPr>
            <a:lstStyle/>
            <a:p>
              <a:r>
                <a:rPr lang="es-CO" dirty="0"/>
                <a:t>Los trabajadores humanitarios están obligados a crear y mantener un entorno que impida la EAS.</a:t>
              </a:r>
            </a:p>
            <a:p>
              <a:r>
                <a:rPr lang="es-CO" b="1" dirty="0"/>
                <a:t>Desaliente la EAS a su alrededor</a:t>
              </a:r>
            </a:p>
          </p:txBody>
        </p:sp>
      </p:grpSp>
    </p:spTree>
    <p:extLst>
      <p:ext uri="{BB962C8B-B14F-4D97-AF65-F5344CB8AC3E}">
        <p14:creationId xmlns:p14="http://schemas.microsoft.com/office/powerpoint/2010/main" val="326043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5D2FD1-BCA9-4F40-867A-18A0D90F8056}"/>
              </a:ext>
            </a:extLst>
          </p:cNvPr>
          <p:cNvSpPr txBox="1"/>
          <p:nvPr/>
        </p:nvSpPr>
        <p:spPr>
          <a:xfrm>
            <a:off x="471011" y="395880"/>
            <a:ext cx="9589770" cy="830997"/>
          </a:xfrm>
          <a:prstGeom prst="rect">
            <a:avLst/>
          </a:prstGeom>
          <a:noFill/>
        </p:spPr>
        <p:txBody>
          <a:bodyPr wrap="square">
            <a:spAutoFit/>
          </a:bodyPr>
          <a:lstStyle/>
          <a:p>
            <a:r>
              <a:rPr lang="en-US" sz="2400" b="1" dirty="0">
                <a:solidFill>
                  <a:schemeClr val="accent1"/>
                </a:solidFill>
              </a:rPr>
              <a:t>MENSAJES CLAVE SOBRE ACOSO SEXUAL</a:t>
            </a:r>
          </a:p>
          <a:p>
            <a:endParaRPr lang="en-US" sz="2400" b="1" dirty="0">
              <a:solidFill>
                <a:schemeClr val="accent1"/>
              </a:solidFill>
            </a:endParaRPr>
          </a:p>
        </p:txBody>
      </p:sp>
      <p:grpSp>
        <p:nvGrpSpPr>
          <p:cNvPr id="2" name="Group 1">
            <a:extLst>
              <a:ext uri="{FF2B5EF4-FFF2-40B4-BE49-F238E27FC236}">
                <a16:creationId xmlns:a16="http://schemas.microsoft.com/office/drawing/2014/main" id="{9429606D-5E5D-4B44-ACAD-E6634ECCAC0B}"/>
              </a:ext>
            </a:extLst>
          </p:cNvPr>
          <p:cNvGrpSpPr/>
          <p:nvPr/>
        </p:nvGrpSpPr>
        <p:grpSpPr>
          <a:xfrm>
            <a:off x="471011" y="1244574"/>
            <a:ext cx="3852862" cy="2092881"/>
            <a:chOff x="471011" y="1244574"/>
            <a:chExt cx="3852862" cy="2092881"/>
          </a:xfrm>
        </p:grpSpPr>
        <p:sp>
          <p:nvSpPr>
            <p:cNvPr id="11" name="Rectangle: Rounded Corners 10">
              <a:extLst>
                <a:ext uri="{FF2B5EF4-FFF2-40B4-BE49-F238E27FC236}">
                  <a16:creationId xmlns:a16="http://schemas.microsoft.com/office/drawing/2014/main" id="{C24EAEBB-AB59-4848-9991-DF4C7676C2F7}"/>
                </a:ext>
              </a:extLst>
            </p:cNvPr>
            <p:cNvSpPr/>
            <p:nvPr/>
          </p:nvSpPr>
          <p:spPr>
            <a:xfrm>
              <a:off x="471011" y="1359707"/>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1</a:t>
              </a:r>
            </a:p>
          </p:txBody>
        </p:sp>
        <p:sp>
          <p:nvSpPr>
            <p:cNvPr id="16" name="TextBox 15">
              <a:extLst>
                <a:ext uri="{FF2B5EF4-FFF2-40B4-BE49-F238E27FC236}">
                  <a16:creationId xmlns:a16="http://schemas.microsoft.com/office/drawing/2014/main" id="{DA22685A-AE3A-46DB-9846-32E5BAE6D70C}"/>
                </a:ext>
              </a:extLst>
            </p:cNvPr>
            <p:cNvSpPr txBox="1"/>
            <p:nvPr/>
          </p:nvSpPr>
          <p:spPr>
            <a:xfrm>
              <a:off x="1202531" y="1244574"/>
              <a:ext cx="3121342" cy="2092881"/>
            </a:xfrm>
            <a:prstGeom prst="rect">
              <a:avLst/>
            </a:prstGeom>
            <a:noFill/>
          </p:spPr>
          <p:txBody>
            <a:bodyPr wrap="square">
              <a:spAutoFit/>
            </a:bodyPr>
            <a:lstStyle/>
            <a:p>
              <a:r>
                <a:rPr lang="es-ES" sz="1600" dirty="0"/>
                <a:t>El AS puede adoptar muchas formas, desde bromas inapropiadas hasta violaciones. Constituye un acto de mala conducta y toda organización debe tomar medidas para prevenirlo. </a:t>
              </a:r>
            </a:p>
            <a:p>
              <a:r>
                <a:rPr lang="es-ES" sz="1600" b="1" dirty="0"/>
                <a:t>La prevención es lo primero.</a:t>
              </a:r>
              <a:endParaRPr lang="en-US" sz="1600" b="1" dirty="0"/>
            </a:p>
          </p:txBody>
        </p:sp>
      </p:grpSp>
      <p:grpSp>
        <p:nvGrpSpPr>
          <p:cNvPr id="3" name="Group 2">
            <a:extLst>
              <a:ext uri="{FF2B5EF4-FFF2-40B4-BE49-F238E27FC236}">
                <a16:creationId xmlns:a16="http://schemas.microsoft.com/office/drawing/2014/main" id="{9474F599-56B1-4C50-9FE5-CE3657443E50}"/>
              </a:ext>
            </a:extLst>
          </p:cNvPr>
          <p:cNvGrpSpPr/>
          <p:nvPr/>
        </p:nvGrpSpPr>
        <p:grpSpPr>
          <a:xfrm>
            <a:off x="4506753" y="1226877"/>
            <a:ext cx="3714097" cy="2369880"/>
            <a:chOff x="4506753" y="1233894"/>
            <a:chExt cx="3714097" cy="2369880"/>
          </a:xfrm>
        </p:grpSpPr>
        <p:sp>
          <p:nvSpPr>
            <p:cNvPr id="12" name="Rectangle: Rounded Corners 11">
              <a:extLst>
                <a:ext uri="{FF2B5EF4-FFF2-40B4-BE49-F238E27FC236}">
                  <a16:creationId xmlns:a16="http://schemas.microsoft.com/office/drawing/2014/main" id="{710BD44D-0FE5-403B-BF84-A5A5906B2D31}"/>
                </a:ext>
              </a:extLst>
            </p:cNvPr>
            <p:cNvSpPr/>
            <p:nvPr/>
          </p:nvSpPr>
          <p:spPr>
            <a:xfrm>
              <a:off x="4506753" y="1352087"/>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2</a:t>
              </a:r>
            </a:p>
          </p:txBody>
        </p:sp>
        <p:sp>
          <p:nvSpPr>
            <p:cNvPr id="18" name="TextBox 17">
              <a:extLst>
                <a:ext uri="{FF2B5EF4-FFF2-40B4-BE49-F238E27FC236}">
                  <a16:creationId xmlns:a16="http://schemas.microsoft.com/office/drawing/2014/main" id="{917F4DDF-DC7D-4FC5-A9E3-B0690C0FD08E}"/>
                </a:ext>
              </a:extLst>
            </p:cNvPr>
            <p:cNvSpPr txBox="1"/>
            <p:nvPr/>
          </p:nvSpPr>
          <p:spPr>
            <a:xfrm>
              <a:off x="5179130" y="1233894"/>
              <a:ext cx="3041720" cy="2369880"/>
            </a:xfrm>
            <a:prstGeom prst="rect">
              <a:avLst/>
            </a:prstGeom>
            <a:noFill/>
          </p:spPr>
          <p:txBody>
            <a:bodyPr wrap="square">
              <a:spAutoFit/>
            </a:bodyPr>
            <a:lstStyle/>
            <a:p>
              <a:r>
                <a:rPr lang="es-ES" sz="1600" dirty="0"/>
                <a:t>El AS puede producirse dentro o fuera del lugar y el horario de trabajo, y pueden ser perpetrados por o dirigidos contra cualquier compañero, de cualquier condición y de cualquier sexo. </a:t>
              </a:r>
            </a:p>
            <a:p>
              <a:r>
                <a:rPr lang="es-ES" sz="1600" b="1" dirty="0"/>
                <a:t>El AS puede ocurrir en cualquier lugar.</a:t>
              </a:r>
              <a:endParaRPr lang="en-US" sz="1600" b="1" dirty="0"/>
            </a:p>
          </p:txBody>
        </p:sp>
      </p:grpSp>
      <p:grpSp>
        <p:nvGrpSpPr>
          <p:cNvPr id="5" name="Group 4">
            <a:extLst>
              <a:ext uri="{FF2B5EF4-FFF2-40B4-BE49-F238E27FC236}">
                <a16:creationId xmlns:a16="http://schemas.microsoft.com/office/drawing/2014/main" id="{FF82B5EB-3617-436F-8ACD-8D3FFDCD6A72}"/>
              </a:ext>
            </a:extLst>
          </p:cNvPr>
          <p:cNvGrpSpPr/>
          <p:nvPr/>
        </p:nvGrpSpPr>
        <p:grpSpPr>
          <a:xfrm>
            <a:off x="8300472" y="1247202"/>
            <a:ext cx="3186678" cy="2062103"/>
            <a:chOff x="8300472" y="1247202"/>
            <a:chExt cx="3186678" cy="2062103"/>
          </a:xfrm>
        </p:grpSpPr>
        <p:sp>
          <p:nvSpPr>
            <p:cNvPr id="10" name="Rectangle: Rounded Corners 9">
              <a:extLst>
                <a:ext uri="{FF2B5EF4-FFF2-40B4-BE49-F238E27FC236}">
                  <a16:creationId xmlns:a16="http://schemas.microsoft.com/office/drawing/2014/main" id="{9ED0E5F1-4EEA-40E7-ACDF-7E17D2C28D66}"/>
                </a:ext>
              </a:extLst>
            </p:cNvPr>
            <p:cNvSpPr/>
            <p:nvPr/>
          </p:nvSpPr>
          <p:spPr>
            <a:xfrm>
              <a:off x="8300472" y="1354715"/>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3</a:t>
              </a:r>
            </a:p>
          </p:txBody>
        </p:sp>
        <p:sp>
          <p:nvSpPr>
            <p:cNvPr id="20" name="TextBox 19">
              <a:extLst>
                <a:ext uri="{FF2B5EF4-FFF2-40B4-BE49-F238E27FC236}">
                  <a16:creationId xmlns:a16="http://schemas.microsoft.com/office/drawing/2014/main" id="{BE59F72C-732D-4544-889B-06407EE89F51}"/>
                </a:ext>
              </a:extLst>
            </p:cNvPr>
            <p:cNvSpPr txBox="1"/>
            <p:nvPr/>
          </p:nvSpPr>
          <p:spPr>
            <a:xfrm>
              <a:off x="8934361" y="1247202"/>
              <a:ext cx="2552789" cy="2062103"/>
            </a:xfrm>
            <a:prstGeom prst="rect">
              <a:avLst/>
            </a:prstGeom>
            <a:noFill/>
          </p:spPr>
          <p:txBody>
            <a:bodyPr wrap="square">
              <a:spAutoFit/>
            </a:bodyPr>
            <a:lstStyle/>
            <a:p>
              <a:r>
                <a:rPr lang="es-ES" sz="1600" dirty="0"/>
                <a:t>Todas las organizaciones necesitan políticas y procesos que garanticen el apoyo a los sobrevivientes y las consecuencias para los agresores.</a:t>
              </a:r>
            </a:p>
            <a:p>
              <a:r>
                <a:rPr lang="es-ES" sz="1600" b="1" dirty="0"/>
                <a:t>No a la impunidad</a:t>
              </a:r>
              <a:endParaRPr lang="en-US" sz="1600" b="1" dirty="0"/>
            </a:p>
          </p:txBody>
        </p:sp>
      </p:grpSp>
      <p:grpSp>
        <p:nvGrpSpPr>
          <p:cNvPr id="6" name="Group 5">
            <a:extLst>
              <a:ext uri="{FF2B5EF4-FFF2-40B4-BE49-F238E27FC236}">
                <a16:creationId xmlns:a16="http://schemas.microsoft.com/office/drawing/2014/main" id="{9E73A6E1-70D7-4065-8E80-DDCA986C00AB}"/>
              </a:ext>
            </a:extLst>
          </p:cNvPr>
          <p:cNvGrpSpPr/>
          <p:nvPr/>
        </p:nvGrpSpPr>
        <p:grpSpPr>
          <a:xfrm>
            <a:off x="471011" y="4034363"/>
            <a:ext cx="3852862" cy="1569660"/>
            <a:chOff x="471011" y="4034363"/>
            <a:chExt cx="3852862" cy="1569660"/>
          </a:xfrm>
        </p:grpSpPr>
        <p:sp>
          <p:nvSpPr>
            <p:cNvPr id="9" name="Rectangle: Rounded Corners 8">
              <a:extLst>
                <a:ext uri="{FF2B5EF4-FFF2-40B4-BE49-F238E27FC236}">
                  <a16:creationId xmlns:a16="http://schemas.microsoft.com/office/drawing/2014/main" id="{7A678F85-44CD-4AAB-994B-9C6CD198D06A}"/>
                </a:ext>
              </a:extLst>
            </p:cNvPr>
            <p:cNvSpPr/>
            <p:nvPr/>
          </p:nvSpPr>
          <p:spPr>
            <a:xfrm>
              <a:off x="471011" y="4096216"/>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4</a:t>
              </a:r>
            </a:p>
          </p:txBody>
        </p:sp>
        <p:sp>
          <p:nvSpPr>
            <p:cNvPr id="22" name="TextBox 21">
              <a:extLst>
                <a:ext uri="{FF2B5EF4-FFF2-40B4-BE49-F238E27FC236}">
                  <a16:creationId xmlns:a16="http://schemas.microsoft.com/office/drawing/2014/main" id="{8F33133D-D802-448E-A166-81B713F0A278}"/>
                </a:ext>
              </a:extLst>
            </p:cNvPr>
            <p:cNvSpPr txBox="1"/>
            <p:nvPr/>
          </p:nvSpPr>
          <p:spPr>
            <a:xfrm>
              <a:off x="1202531" y="4034363"/>
              <a:ext cx="3121342" cy="1569660"/>
            </a:xfrm>
            <a:prstGeom prst="rect">
              <a:avLst/>
            </a:prstGeom>
            <a:noFill/>
          </p:spPr>
          <p:txBody>
            <a:bodyPr wrap="square">
              <a:spAutoFit/>
            </a:bodyPr>
            <a:lstStyle/>
            <a:p>
              <a:r>
                <a:rPr lang="es-ES" sz="1600" dirty="0"/>
                <a:t>El sobreviviente tiene derecho a recibir apoyo y asistencia de forma oportuna, sensible, confidencial e imparcial.</a:t>
              </a:r>
            </a:p>
            <a:p>
              <a:r>
                <a:rPr lang="es-ES" sz="1600" b="1" dirty="0"/>
                <a:t>Apoyar y asistir a los sobrevivientes.</a:t>
              </a:r>
              <a:endParaRPr lang="en-US" sz="1600" b="1" dirty="0"/>
            </a:p>
          </p:txBody>
        </p:sp>
      </p:grpSp>
      <p:grpSp>
        <p:nvGrpSpPr>
          <p:cNvPr id="13" name="Group 12">
            <a:extLst>
              <a:ext uri="{FF2B5EF4-FFF2-40B4-BE49-F238E27FC236}">
                <a16:creationId xmlns:a16="http://schemas.microsoft.com/office/drawing/2014/main" id="{D5B3A23A-94C7-40F1-84F4-DD6DE56F3BF3}"/>
              </a:ext>
            </a:extLst>
          </p:cNvPr>
          <p:cNvGrpSpPr/>
          <p:nvPr/>
        </p:nvGrpSpPr>
        <p:grpSpPr>
          <a:xfrm>
            <a:off x="4529446" y="3978959"/>
            <a:ext cx="3789433" cy="2062103"/>
            <a:chOff x="4511039" y="3969314"/>
            <a:chExt cx="3789433" cy="2062103"/>
          </a:xfrm>
        </p:grpSpPr>
        <p:sp>
          <p:nvSpPr>
            <p:cNvPr id="8" name="Rectangle: Rounded Corners 7">
              <a:extLst>
                <a:ext uri="{FF2B5EF4-FFF2-40B4-BE49-F238E27FC236}">
                  <a16:creationId xmlns:a16="http://schemas.microsoft.com/office/drawing/2014/main" id="{3578A929-9AD2-4D5D-8F7C-4CFB799BC969}"/>
                </a:ext>
              </a:extLst>
            </p:cNvPr>
            <p:cNvSpPr/>
            <p:nvPr/>
          </p:nvSpPr>
          <p:spPr>
            <a:xfrm>
              <a:off x="4511039" y="4096216"/>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5</a:t>
              </a:r>
            </a:p>
          </p:txBody>
        </p:sp>
        <p:sp>
          <p:nvSpPr>
            <p:cNvPr id="24" name="TextBox 23">
              <a:extLst>
                <a:ext uri="{FF2B5EF4-FFF2-40B4-BE49-F238E27FC236}">
                  <a16:creationId xmlns:a16="http://schemas.microsoft.com/office/drawing/2014/main" id="{A1673D7D-EAC7-46C8-A7FC-4058A7988FD2}"/>
                </a:ext>
              </a:extLst>
            </p:cNvPr>
            <p:cNvSpPr txBox="1"/>
            <p:nvPr/>
          </p:nvSpPr>
          <p:spPr>
            <a:xfrm>
              <a:off x="5244852" y="3969314"/>
              <a:ext cx="3055620" cy="2062103"/>
            </a:xfrm>
            <a:prstGeom prst="rect">
              <a:avLst/>
            </a:prstGeom>
            <a:noFill/>
          </p:spPr>
          <p:txBody>
            <a:bodyPr wrap="square">
              <a:spAutoFit/>
            </a:bodyPr>
            <a:lstStyle/>
            <a:p>
              <a:r>
                <a:rPr lang="es-ES" sz="1600" dirty="0"/>
                <a:t>De acuerdo con un enfoque centrado en el sobreviviente, los derechos, necesidades y preferencias del sobreviviente deben ser fundamentales en cualquier proceso y en los servicios de apoyo. </a:t>
              </a:r>
            </a:p>
            <a:p>
              <a:r>
                <a:rPr lang="es-ES" sz="1600" b="1" dirty="0"/>
                <a:t>El sobreviviente primero.</a:t>
              </a:r>
              <a:endParaRPr lang="en-US" sz="1600" b="1" dirty="0"/>
            </a:p>
          </p:txBody>
        </p:sp>
      </p:grpSp>
      <p:grpSp>
        <p:nvGrpSpPr>
          <p:cNvPr id="14" name="Group 13">
            <a:extLst>
              <a:ext uri="{FF2B5EF4-FFF2-40B4-BE49-F238E27FC236}">
                <a16:creationId xmlns:a16="http://schemas.microsoft.com/office/drawing/2014/main" id="{A2A71D92-DFF2-4FF6-BA35-6264DBB65A8C}"/>
              </a:ext>
            </a:extLst>
          </p:cNvPr>
          <p:cNvGrpSpPr/>
          <p:nvPr/>
        </p:nvGrpSpPr>
        <p:grpSpPr>
          <a:xfrm>
            <a:off x="8300472" y="3969313"/>
            <a:ext cx="3891528" cy="2062103"/>
            <a:chOff x="8300472" y="3969313"/>
            <a:chExt cx="3891528" cy="2062103"/>
          </a:xfrm>
        </p:grpSpPr>
        <p:sp>
          <p:nvSpPr>
            <p:cNvPr id="7" name="Rectangle: Rounded Corners 6">
              <a:extLst>
                <a:ext uri="{FF2B5EF4-FFF2-40B4-BE49-F238E27FC236}">
                  <a16:creationId xmlns:a16="http://schemas.microsoft.com/office/drawing/2014/main" id="{11A6E70F-8241-4FDD-804E-C1AD5BC2389A}"/>
                </a:ext>
              </a:extLst>
            </p:cNvPr>
            <p:cNvSpPr/>
            <p:nvPr/>
          </p:nvSpPr>
          <p:spPr>
            <a:xfrm>
              <a:off x="8300472" y="4098844"/>
              <a:ext cx="548640" cy="50292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ln w="0">
                    <a:solidFill>
                      <a:schemeClr val="bg1"/>
                    </a:solidFill>
                  </a:ln>
                  <a:solidFill>
                    <a:schemeClr val="bg1"/>
                  </a:solidFill>
                  <a:effectLst>
                    <a:outerShdw blurRad="38100" dist="25400" dir="5400000" algn="ctr" rotWithShape="0">
                      <a:srgbClr val="6E747A">
                        <a:alpha val="43000"/>
                      </a:srgbClr>
                    </a:outerShdw>
                  </a:effectLst>
                </a:rPr>
                <a:t>6</a:t>
              </a:r>
            </a:p>
          </p:txBody>
        </p:sp>
        <p:sp>
          <p:nvSpPr>
            <p:cNvPr id="26" name="TextBox 25">
              <a:extLst>
                <a:ext uri="{FF2B5EF4-FFF2-40B4-BE49-F238E27FC236}">
                  <a16:creationId xmlns:a16="http://schemas.microsoft.com/office/drawing/2014/main" id="{B9FECA11-EAD7-4DDE-B152-46BADB1DDABB}"/>
                </a:ext>
              </a:extLst>
            </p:cNvPr>
            <p:cNvSpPr txBox="1"/>
            <p:nvPr/>
          </p:nvSpPr>
          <p:spPr>
            <a:xfrm>
              <a:off x="8934361" y="3969313"/>
              <a:ext cx="3257639" cy="2062103"/>
            </a:xfrm>
            <a:prstGeom prst="rect">
              <a:avLst/>
            </a:prstGeom>
            <a:noFill/>
          </p:spPr>
          <p:txBody>
            <a:bodyPr wrap="square">
              <a:spAutoFit/>
            </a:bodyPr>
            <a:lstStyle/>
            <a:p>
              <a:r>
                <a:rPr lang="es-ES" sz="1600" dirty="0"/>
                <a:t>Los empleados deben tratar a todos sus compañeros con cortesía y respeto, ser conscientes de cómo puede percibirse su propio comportamiento y tomar medidas cuando proceda. </a:t>
              </a:r>
            </a:p>
            <a:p>
              <a:r>
                <a:rPr lang="es-ES" sz="1600" b="1" dirty="0"/>
                <a:t>Lugares de trabajo respetuosos. </a:t>
              </a:r>
              <a:endParaRPr lang="en-US" sz="1600" b="1" dirty="0"/>
            </a:p>
          </p:txBody>
        </p:sp>
      </p:grpSp>
    </p:spTree>
    <p:extLst>
      <p:ext uri="{BB962C8B-B14F-4D97-AF65-F5344CB8AC3E}">
        <p14:creationId xmlns:p14="http://schemas.microsoft.com/office/powerpoint/2010/main" val="3363610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RC_main">
  <a:themeElements>
    <a:clrScheme name="NRC colors">
      <a:dk1>
        <a:sysClr val="windowText" lastClr="000000"/>
      </a:dk1>
      <a:lt1>
        <a:sysClr val="window" lastClr="FFFFFF"/>
      </a:lt1>
      <a:dk2>
        <a:srgbClr val="808080"/>
      </a:dk2>
      <a:lt2>
        <a:srgbClr val="EEECE1"/>
      </a:lt2>
      <a:accent1>
        <a:srgbClr val="FF7600"/>
      </a:accent1>
      <a:accent2>
        <a:srgbClr val="72C7E7"/>
      </a:accent2>
      <a:accent3>
        <a:srgbClr val="0094B3"/>
      </a:accent3>
      <a:accent4>
        <a:srgbClr val="CE5C43"/>
      </a:accent4>
      <a:accent5>
        <a:srgbClr val="FDC82F"/>
      </a:accent5>
      <a:accent6>
        <a:srgbClr val="F79646"/>
      </a:accent6>
      <a:hlink>
        <a:srgbClr val="0000FF"/>
      </a:hlink>
      <a:folHlink>
        <a:srgbClr val="FF7600"/>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ctr" anchorCtr="0"/>
      <a:lstStyle>
        <a:defPPr>
          <a:defRPr dirty="0" smtClean="0"/>
        </a:defPPr>
      </a:lstStyle>
    </a:txDef>
  </a:objectDefaults>
  <a:extraClrSchemeLst/>
</a:theme>
</file>

<file path=ppt/theme/theme2.xml><?xml version="1.0" encoding="utf-8"?>
<a:theme xmlns:a="http://schemas.openxmlformats.org/drawingml/2006/main" name="NRC_main">
  <a:themeElements>
    <a:clrScheme name="NRC colors">
      <a:dk1>
        <a:sysClr val="windowText" lastClr="000000"/>
      </a:dk1>
      <a:lt1>
        <a:sysClr val="window" lastClr="FFFFFF"/>
      </a:lt1>
      <a:dk2>
        <a:srgbClr val="808080"/>
      </a:dk2>
      <a:lt2>
        <a:srgbClr val="EEECE1"/>
      </a:lt2>
      <a:accent1>
        <a:srgbClr val="FF7600"/>
      </a:accent1>
      <a:accent2>
        <a:srgbClr val="72C7E7"/>
      </a:accent2>
      <a:accent3>
        <a:srgbClr val="0094B3"/>
      </a:accent3>
      <a:accent4>
        <a:srgbClr val="CE5C43"/>
      </a:accent4>
      <a:accent5>
        <a:srgbClr val="FDC82F"/>
      </a:accent5>
      <a:accent6>
        <a:srgbClr val="F79646"/>
      </a:accent6>
      <a:hlink>
        <a:srgbClr val="0000FF"/>
      </a:hlink>
      <a:folHlink>
        <a:srgbClr val="FF7600"/>
      </a:folHlink>
    </a:clrScheme>
    <a:fontScheme name="Custom Roboto">
      <a:majorFont>
        <a:latin typeface="Roboto Medium"/>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ctr" anchorCtr="0"/>
      <a:lstStyle>
        <a:defPPr>
          <a:defRPr dirty="0" smtClean="0"/>
        </a:defPPr>
      </a:lstStyle>
    </a:txDef>
  </a:objectDefaults>
  <a:extraClrSchemeLst/>
  <a:extLst>
    <a:ext uri="{05A4C25C-085E-4340-85A3-A5531E510DB2}">
      <thm15:themeFamily xmlns:thm15="http://schemas.microsoft.com/office/thememl/2012/main" name="NRC PowerPoint template_ENG" id="{1801FB35-7820-B74E-BE21-D555562A09FD}" vid="{25AF5316-41EF-4F40-B53C-98A717890AB6}"/>
    </a:ext>
  </a:extLst>
</a:theme>
</file>

<file path=ppt/theme/theme3.xml><?xml version="1.0" encoding="utf-8"?>
<a:theme xmlns:a="http://schemas.openxmlformats.org/drawingml/2006/main" name="1_NRC_main">
  <a:themeElements>
    <a:clrScheme name="NRC colors">
      <a:dk1>
        <a:sysClr val="windowText" lastClr="000000"/>
      </a:dk1>
      <a:lt1>
        <a:sysClr val="window" lastClr="FFFFFF"/>
      </a:lt1>
      <a:dk2>
        <a:srgbClr val="808080"/>
      </a:dk2>
      <a:lt2>
        <a:srgbClr val="EEECE1"/>
      </a:lt2>
      <a:accent1>
        <a:srgbClr val="FF7600"/>
      </a:accent1>
      <a:accent2>
        <a:srgbClr val="72C7E7"/>
      </a:accent2>
      <a:accent3>
        <a:srgbClr val="0094B3"/>
      </a:accent3>
      <a:accent4>
        <a:srgbClr val="CE5C43"/>
      </a:accent4>
      <a:accent5>
        <a:srgbClr val="FDC82F"/>
      </a:accent5>
      <a:accent6>
        <a:srgbClr val="F79646"/>
      </a:accent6>
      <a:hlink>
        <a:srgbClr val="0000FF"/>
      </a:hlink>
      <a:folHlink>
        <a:srgbClr val="FF7600"/>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ctr" anchorCtr="0"/>
      <a:lstStyle>
        <a:defPPr>
          <a:defRPr dirty="0" smtClean="0"/>
        </a:defPPr>
      </a:lstStyle>
    </a:txDef>
  </a:objectDefaults>
  <a:extraClrSchemeLst/>
  <a:extLst>
    <a:ext uri="{05A4C25C-085E-4340-85A3-A5531E510DB2}">
      <thm15:themeFamily xmlns:thm15="http://schemas.microsoft.com/office/thememl/2012/main" name="NRC_PPtemplate_eng (1).potx" id="{031E3C1C-4B1B-4D0C-94B7-CE8061F7C5C1}" vid="{F4482471-3E73-4C1F-8A6F-38912110C55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97eb05e62770f631d2f7eda88a9f891">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45e9f6715ac59d5323e8ff36558aebbe"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060a09b2-ee18-41ec-aa50-33855a4ccc0d">
      <UserInfo>
        <DisplayName>_spocrwl_311_15487</DisplayName>
        <AccountId>13</AccountId>
        <AccountType/>
      </UserInfo>
      <UserInfo>
        <DisplayName>Jennifer Mafla</DisplayName>
        <AccountId>69</AccountId>
        <AccountType/>
      </UserInfo>
      <UserInfo>
        <DisplayName>Per Kristian Hagen</DisplayName>
        <AccountId>44</AccountId>
        <AccountType/>
      </UserInfo>
      <UserInfo>
        <DisplayName>Maria Andrea Romero Garzon</DisplayName>
        <AccountId>1657</AccountId>
        <AccountType/>
      </UserInfo>
      <UserInfo>
        <DisplayName>Oscar Valderrama</DisplayName>
        <AccountId>266</AccountId>
        <AccountType/>
      </UserInfo>
    </SharedWithUsers>
    <TaxCatchAll xmlns="060a09b2-ee18-41ec-aa50-33855a4ccc0d" xsi:nil="true"/>
    <lcf76f155ced4ddcb4097134ff3c332f xmlns="e4b4c967-322b-4a94-8db6-7806535da3b3">
      <Terms xmlns="http://schemas.microsoft.com/office/infopath/2007/PartnerControls"/>
    </lcf76f155ced4ddcb4097134ff3c332f>
    <MediaLengthInSeconds xmlns="e4b4c967-322b-4a94-8db6-7806535da3b3" xsi:nil="true"/>
  </documentManagement>
</p:properties>
</file>

<file path=customXml/itemProps1.xml><?xml version="1.0" encoding="utf-8"?>
<ds:datastoreItem xmlns:ds="http://schemas.openxmlformats.org/officeDocument/2006/customXml" ds:itemID="{88EDCA2B-4240-41ED-B97F-EFAB6476FEDD}">
  <ds:schemaRefs>
    <ds:schemaRef ds:uri="http://schemas.microsoft.com/sharepoint/v3/contenttype/forms"/>
  </ds:schemaRefs>
</ds:datastoreItem>
</file>

<file path=customXml/itemProps2.xml><?xml version="1.0" encoding="utf-8"?>
<ds:datastoreItem xmlns:ds="http://schemas.openxmlformats.org/officeDocument/2006/customXml" ds:itemID="{A6BD30EC-407E-4E45-B0CD-B3A39FDEB2EE}"/>
</file>

<file path=customXml/itemProps3.xml><?xml version="1.0" encoding="utf-8"?>
<ds:datastoreItem xmlns:ds="http://schemas.openxmlformats.org/officeDocument/2006/customXml" ds:itemID="{8A793112-C204-4B70-BB58-3BFB8AE18571}">
  <ds:schemaRefs>
    <ds:schemaRef ds:uri="http://schemas.microsoft.com/office/2006/metadata/properties"/>
    <ds:schemaRef ds:uri="http://www.w3.org/2000/xmlns/"/>
    <ds:schemaRef ds:uri="497007df-7f0e-42c5-b0f3-b40cddad820c"/>
    <ds:schemaRef ds:uri="http://www.w3.org/2001/XMLSchema-instance"/>
    <ds:schemaRef ds:uri="5293d8ce-4d0b-437d-a27f-2e4d2a510175"/>
    <ds:schemaRef ds:uri="http://schemas.microsoft.com/office/infopath/2007/PartnerControls"/>
    <ds:schemaRef ds:uri="9f6c6b11-f64a-496b-9871-72d1eb72e00d"/>
    <ds:schemaRef ds:uri="49959c36-bcf3-4a7e-8b8a-57bf3a5f99a8"/>
  </ds:schemaRefs>
</ds:datastoreItem>
</file>

<file path=docProps/app.xml><?xml version="1.0" encoding="utf-8"?>
<Properties xmlns="http://schemas.openxmlformats.org/officeDocument/2006/extended-properties" xmlns:vt="http://schemas.openxmlformats.org/officeDocument/2006/docPropsVTypes">
  <Template/>
  <TotalTime>1827</TotalTime>
  <Words>4041</Words>
  <Application>Microsoft Office PowerPoint</Application>
  <PresentationFormat>Panorámica</PresentationFormat>
  <Paragraphs>275</Paragraphs>
  <Slides>16</Slides>
  <Notes>14</Notes>
  <HiddenSlides>0</HiddenSlides>
  <MMClips>0</MMClips>
  <ScaleCrop>false</ScaleCrop>
  <HeadingPairs>
    <vt:vector size="6" baseType="variant">
      <vt:variant>
        <vt:lpstr>Fuentes usadas</vt:lpstr>
      </vt:variant>
      <vt:variant>
        <vt:i4>9</vt:i4>
      </vt:variant>
      <vt:variant>
        <vt:lpstr>Tema</vt:lpstr>
      </vt:variant>
      <vt:variant>
        <vt:i4>3</vt:i4>
      </vt:variant>
      <vt:variant>
        <vt:lpstr>Títulos de diapositiva</vt:lpstr>
      </vt:variant>
      <vt:variant>
        <vt:i4>16</vt:i4>
      </vt:variant>
    </vt:vector>
  </HeadingPairs>
  <TitlesOfParts>
    <vt:vector size="28" baseType="lpstr">
      <vt:lpstr>___WRD_EMBED_SUB_44</vt:lpstr>
      <vt:lpstr>Arial</vt:lpstr>
      <vt:lpstr>Calibri</vt:lpstr>
      <vt:lpstr>Courier New</vt:lpstr>
      <vt:lpstr>Franklin Gothic Book</vt:lpstr>
      <vt:lpstr>Franklin Gothic Medium</vt:lpstr>
      <vt:lpstr>Roboto</vt:lpstr>
      <vt:lpstr>Roboto Medium</vt:lpstr>
      <vt:lpstr>Times New Roman</vt:lpstr>
      <vt:lpstr>NRC_main</vt:lpstr>
      <vt:lpstr>NRC_main</vt:lpstr>
      <vt:lpstr>1_NRC_main</vt:lpstr>
      <vt:lpstr>Presentación de PowerPoint</vt:lpstr>
      <vt:lpstr>OBJETIVOS DE APRENDIZAJE</vt:lpstr>
      <vt:lpstr>¿A quién se aplica la política?</vt:lpstr>
      <vt:lpstr>Presentación de PowerPoint</vt:lpstr>
      <vt:lpstr>PEAAS  Protección contra la explotación y abuso sexuales y el acoso sexual </vt:lpstr>
      <vt:lpstr>Definición de abuso​ cualquier acto intencionado para perjudicar a una persona en el marco de relaciones de responsabilidad, confianza o poder</vt:lpstr>
      <vt:lpstr>Presentación de PowerPoint</vt:lpstr>
      <vt:lpstr>Presentación de PowerPoint</vt:lpstr>
      <vt:lpstr>Presentación de PowerPoint</vt:lpstr>
      <vt:lpstr>Comprender la diferencia entre  salvaguardia y la protección de la infancia</vt:lpstr>
      <vt:lpstr>Presentación de PowerPoint</vt:lpstr>
      <vt:lpstr>Presentación de PowerPoint</vt:lpstr>
      <vt:lpstr>Salvaguardia de la infancia</vt:lpstr>
      <vt:lpstr>Salvaguardia de la infancia en NRC</vt:lpstr>
      <vt:lpstr>Responsabilidades obligatorias para todo el personal y representantes de NRC</vt:lpstr>
      <vt:lpstr>CANALES DE REPORTE HABILITADOS PARA CASOS DE PEAAS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Sphere learning series: Protection from  sexual exploitation abuse harassment</dc:title>
  <dc:creator>jeanne louise</dc:creator>
  <cp:lastModifiedBy>Keidy Perez</cp:lastModifiedBy>
  <cp:revision>236</cp:revision>
  <dcterms:created xsi:type="dcterms:W3CDTF">2020-11-17T14:42:42Z</dcterms:created>
  <dcterms:modified xsi:type="dcterms:W3CDTF">2024-07-16T16:24:49Z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0x01010076BE4E314A180C468A07E5B0CF42FA92</vt:lpwstr>
  </property>
  <property fmtid="{D5CDD505-2E9C-101B-9397-08002B2CF9AE}" pid="3" name="MediaServiceImageTags">
    <vt:lpwstr/>
  </property>
  <property fmtid="{D5CDD505-2E9C-101B-9397-08002B2CF9AE}" pid="4" name="Order">
    <vt:r8>89210100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